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1" r:id="rId5"/>
    <p:sldId id="260" r:id="rId6"/>
    <p:sldId id="262" r:id="rId7"/>
    <p:sldId id="263" r:id="rId8"/>
    <p:sldId id="264" r:id="rId9"/>
    <p:sldId id="265" r:id="rId10"/>
    <p:sldId id="266" r:id="rId11"/>
    <p:sldId id="267" r:id="rId12"/>
    <p:sldId id="268" r:id="rId13"/>
    <p:sldId id="269" r:id="rId14"/>
    <p:sldId id="270" r:id="rId15"/>
    <p:sldId id="272" r:id="rId16"/>
    <p:sldId id="273" r:id="rId17"/>
    <p:sldId id="274" r:id="rId18"/>
    <p:sldId id="277" r:id="rId19"/>
    <p:sldId id="276" r:id="rId20"/>
    <p:sldId id="278" r:id="rId21"/>
    <p:sldId id="271" r:id="rId2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8" name="Tytu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pl-PL" smtClean="0"/>
              <a:t>Kliknij, aby edytować styl</a:t>
            </a:r>
            <a:endParaRPr kumimoji="0" lang="en-US"/>
          </a:p>
        </p:txBody>
      </p:sp>
      <p:sp>
        <p:nvSpPr>
          <p:cNvPr id="28" name="Symbol zastępczy daty 27"/>
          <p:cNvSpPr>
            <a:spLocks noGrp="1"/>
          </p:cNvSpPr>
          <p:nvPr>
            <p:ph type="dt" sz="half" idx="10"/>
          </p:nvPr>
        </p:nvSpPr>
        <p:spPr/>
        <p:txBody>
          <a:bodyPr/>
          <a:lstStyle/>
          <a:p>
            <a:fld id="{1A262F3F-6255-400E-A7BF-FD3F221F9E38}" type="datetimeFigureOut">
              <a:rPr lang="pl-PL" smtClean="0"/>
              <a:t>2014-01-02</a:t>
            </a:fld>
            <a:endParaRPr lang="pl-PL"/>
          </a:p>
        </p:txBody>
      </p:sp>
      <p:sp>
        <p:nvSpPr>
          <p:cNvPr id="17" name="Symbol zastępczy stopki 16"/>
          <p:cNvSpPr>
            <a:spLocks noGrp="1"/>
          </p:cNvSpPr>
          <p:nvPr>
            <p:ph type="ftr" sz="quarter" idx="11"/>
          </p:nvPr>
        </p:nvSpPr>
        <p:spPr/>
        <p:txBody>
          <a:bodyPr/>
          <a:lstStyle/>
          <a:p>
            <a:endParaRPr lang="pl-PL"/>
          </a:p>
        </p:txBody>
      </p:sp>
      <p:sp>
        <p:nvSpPr>
          <p:cNvPr id="29" name="Symbol zastępczy numeru slajdu 28"/>
          <p:cNvSpPr>
            <a:spLocks noGrp="1"/>
          </p:cNvSpPr>
          <p:nvPr>
            <p:ph type="sldNum" sz="quarter" idx="12"/>
          </p:nvPr>
        </p:nvSpPr>
        <p:spPr/>
        <p:txBody>
          <a:bodyPr/>
          <a:lstStyle/>
          <a:p>
            <a:fld id="{F84C7790-4695-4281-81E2-E64EC211CB35}" type="slidenum">
              <a:rPr lang="pl-PL" smtClean="0"/>
              <a:t>‹#›</a:t>
            </a:fld>
            <a:endParaRPr lang="pl-PL"/>
          </a:p>
        </p:txBody>
      </p:sp>
      <p:sp>
        <p:nvSpPr>
          <p:cNvPr id="9" name="Podtytu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A262F3F-6255-400E-A7BF-FD3F221F9E38}" type="datetimeFigureOut">
              <a:rPr lang="pl-PL" smtClean="0"/>
              <a:t>2014-01-02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84C7790-4695-4281-81E2-E64EC211CB35}"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A262F3F-6255-400E-A7BF-FD3F221F9E38}" type="datetimeFigureOut">
              <a:rPr lang="pl-PL" smtClean="0"/>
              <a:t>2014-01-02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84C7790-4695-4281-81E2-E64EC211CB35}"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A262F3F-6255-400E-A7BF-FD3F221F9E38}" type="datetimeFigureOut">
              <a:rPr lang="pl-PL" smtClean="0"/>
              <a:t>2014-01-02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84C7790-4695-4281-81E2-E64EC211CB35}"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3">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1A262F3F-6255-400E-A7BF-FD3F221F9E38}" type="datetimeFigureOut">
              <a:rPr lang="pl-PL" smtClean="0"/>
              <a:t>2014-01-02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a:xfrm>
            <a:off x="7924800" y="6416675"/>
            <a:ext cx="762000" cy="365125"/>
          </a:xfrm>
        </p:spPr>
        <p:txBody>
          <a:bodyPr/>
          <a:lstStyle/>
          <a:p>
            <a:fld id="{F84C7790-4695-4281-81E2-E64EC211CB35}"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1A262F3F-6255-400E-A7BF-FD3F221F9E38}" type="datetimeFigureOut">
              <a:rPr lang="pl-PL" smtClean="0"/>
              <a:t>2014-01-02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84C7790-4695-4281-81E2-E64EC211CB35}"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1A262F3F-6255-400E-A7BF-FD3F221F9E38}" type="datetimeFigureOut">
              <a:rPr lang="pl-PL" smtClean="0"/>
              <a:t>2014-01-02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F84C7790-4695-4281-81E2-E64EC211CB35}"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1A262F3F-6255-400E-A7BF-FD3F221F9E38}" type="datetimeFigureOut">
              <a:rPr lang="pl-PL" smtClean="0"/>
              <a:t>2014-01-02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F84C7790-4695-4281-81E2-E64EC211CB35}"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A262F3F-6255-400E-A7BF-FD3F221F9E38}" type="datetimeFigureOut">
              <a:rPr lang="pl-PL" smtClean="0"/>
              <a:t>2014-01-02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F84C7790-4695-4281-81E2-E64EC211CB35}"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1A262F3F-6255-400E-A7BF-FD3F221F9E38}" type="datetimeFigureOut">
              <a:rPr lang="pl-PL" smtClean="0"/>
              <a:t>2014-01-02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84C7790-4695-4281-81E2-E64EC211CB35}"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pl-PL" smtClean="0">
                <a:solidFill>
                  <a:schemeClr val="lt1"/>
                </a:solidFill>
                <a:latin typeface="+mn-lt"/>
                <a:ea typeface="+mn-ea"/>
                <a:cs typeface="+mn-cs"/>
              </a:rPr>
              <a:t>Kliknij ikonę, aby dodać obraz</a:t>
            </a:r>
            <a:endParaRPr kumimoji="0" lang="en-US" dirty="0">
              <a:solidFill>
                <a:schemeClr val="lt1"/>
              </a:solidFill>
              <a:latin typeface="+mn-lt"/>
              <a:ea typeface="+mn-ea"/>
              <a:cs typeface="+mn-cs"/>
            </a:endParaRPr>
          </a:p>
        </p:txBody>
      </p:sp>
      <p:sp>
        <p:nvSpPr>
          <p:cNvPr id="4" name="Symbol zastępczy tekstu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1A262F3F-6255-400E-A7BF-FD3F221F9E38}" type="datetimeFigureOut">
              <a:rPr lang="pl-PL" smtClean="0"/>
              <a:t>2014-01-02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84C7790-4695-4281-81E2-E64EC211CB35}"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Symbol zastępczy tytułu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A262F3F-6255-400E-A7BF-FD3F221F9E38}" type="datetimeFigureOut">
              <a:rPr lang="pl-PL" smtClean="0"/>
              <a:t>2014-01-02</a:t>
            </a:fld>
            <a:endParaRPr lang="pl-PL"/>
          </a:p>
        </p:txBody>
      </p:sp>
      <p:sp>
        <p:nvSpPr>
          <p:cNvPr id="3" name="Symbol zastępczy stopki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pl-PL"/>
          </a:p>
        </p:txBody>
      </p:sp>
      <p:sp>
        <p:nvSpPr>
          <p:cNvPr id="23" name="Symbol zastępczy numeru slajdu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84C7790-4695-4281-81E2-E64EC211CB35}" type="slidenum">
              <a:rPr lang="pl-PL" smtClean="0"/>
              <a:t>‹#›</a:t>
            </a:fld>
            <a:endParaRPr lang="pl-PL"/>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pl.wikipedia.org/w/index.php?title=Plik:Tongue.agr.jpg&amp;filetimestamp=20050803212908"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pl.wikipedia.org/w/index.php?title=Plik:Papillae_foliatae.jpg&amp;filetimestamp=20060129132121"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620688"/>
            <a:ext cx="7772400" cy="4464496"/>
          </a:xfrm>
        </p:spPr>
        <p:txBody>
          <a:bodyPr>
            <a:noAutofit/>
          </a:bodyPr>
          <a:lstStyle/>
          <a:p>
            <a:pPr>
              <a:lnSpc>
                <a:spcPct val="150000"/>
              </a:lnSpc>
            </a:pPr>
            <a:r>
              <a:rPr lang="pl-PL" sz="8800" dirty="0" smtClean="0">
                <a:solidFill>
                  <a:schemeClr val="tx1">
                    <a:lumMod val="85000"/>
                  </a:schemeClr>
                </a:solidFill>
                <a:latin typeface="Comic Sans MS" panose="030F0702030302020204" pitchFamily="66" charset="0"/>
                <a:ea typeface="BatangChe" panose="02030609000101010101" pitchFamily="49" charset="-127"/>
              </a:rPr>
              <a:t>NARZĄDY ZMYSŁÓW</a:t>
            </a:r>
            <a:endParaRPr lang="pl-PL" sz="8800" dirty="0">
              <a:solidFill>
                <a:schemeClr val="tx1">
                  <a:lumMod val="85000"/>
                </a:schemeClr>
              </a:solidFill>
              <a:latin typeface="Comic Sans MS" panose="030F0702030302020204" pitchFamily="66" charset="0"/>
              <a:ea typeface="BatangChe" panose="02030609000101010101" pitchFamily="49" charset="-127"/>
            </a:endParaRPr>
          </a:p>
        </p:txBody>
      </p:sp>
    </p:spTree>
    <p:extLst>
      <p:ext uri="{BB962C8B-B14F-4D97-AF65-F5344CB8AC3E}">
        <p14:creationId xmlns:p14="http://schemas.microsoft.com/office/powerpoint/2010/main" val="308762882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250706"/>
          </a:xfrm>
        </p:spPr>
        <p:txBody>
          <a:bodyPr>
            <a:normAutofit fontScale="90000"/>
          </a:bodyPr>
          <a:lstStyle/>
          <a:p>
            <a:pPr algn="l"/>
            <a:r>
              <a:rPr lang="pl-PL" sz="3100" dirty="0">
                <a:solidFill>
                  <a:schemeClr val="bg1">
                    <a:lumMod val="95000"/>
                    <a:lumOff val="5000"/>
                  </a:schemeClr>
                </a:solidFill>
                <a:effectLst/>
                <a:latin typeface="Comic Sans MS" panose="030F0702030302020204" pitchFamily="66" charset="0"/>
              </a:rPr>
              <a:t>Lokalizacja smaków na języku </a:t>
            </a:r>
            <a:r>
              <a:rPr lang="pl-PL" sz="3100" dirty="0" smtClean="0">
                <a:solidFill>
                  <a:schemeClr val="bg1">
                    <a:lumMod val="95000"/>
                    <a:lumOff val="5000"/>
                  </a:schemeClr>
                </a:solidFill>
                <a:effectLst/>
                <a:latin typeface="Comic Sans MS" panose="030F0702030302020204" pitchFamily="66" charset="0"/>
              </a:rPr>
              <a:t>człowieka</a:t>
            </a:r>
            <a:br>
              <a:rPr lang="pl-PL" sz="3100" dirty="0" smtClean="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2700" dirty="0">
                <a:solidFill>
                  <a:schemeClr val="bg1">
                    <a:lumMod val="95000"/>
                    <a:lumOff val="5000"/>
                  </a:schemeClr>
                </a:solidFill>
                <a:effectLst/>
                <a:latin typeface="Comic Sans MS" panose="030F0702030302020204" pitchFamily="66" charset="0"/>
              </a:rPr>
              <a:t>Umiejscowienie kubków smakowych na języku:</a:t>
            </a:r>
            <a:br>
              <a:rPr lang="pl-PL" sz="2700" dirty="0">
                <a:solidFill>
                  <a:schemeClr val="bg1">
                    <a:lumMod val="95000"/>
                    <a:lumOff val="5000"/>
                  </a:schemeClr>
                </a:solidFill>
                <a:effectLst/>
                <a:latin typeface="Comic Sans MS" panose="030F0702030302020204" pitchFamily="66" charset="0"/>
              </a:rPr>
            </a:br>
            <a:r>
              <a:rPr lang="pl-PL" sz="2700" dirty="0">
                <a:solidFill>
                  <a:schemeClr val="bg1">
                    <a:lumMod val="95000"/>
                    <a:lumOff val="5000"/>
                  </a:schemeClr>
                </a:solidFill>
                <a:effectLst/>
                <a:latin typeface="Comic Sans MS" panose="030F0702030302020204" pitchFamily="66" charset="0"/>
              </a:rPr>
              <a:t>1. Gorzki</a:t>
            </a:r>
            <a:br>
              <a:rPr lang="pl-PL" sz="2700" dirty="0">
                <a:solidFill>
                  <a:schemeClr val="bg1">
                    <a:lumMod val="95000"/>
                    <a:lumOff val="5000"/>
                  </a:schemeClr>
                </a:solidFill>
                <a:effectLst/>
                <a:latin typeface="Comic Sans MS" panose="030F0702030302020204" pitchFamily="66" charset="0"/>
              </a:rPr>
            </a:br>
            <a:r>
              <a:rPr lang="pl-PL" sz="2700" dirty="0">
                <a:solidFill>
                  <a:schemeClr val="bg1">
                    <a:lumMod val="95000"/>
                    <a:lumOff val="5000"/>
                  </a:schemeClr>
                </a:solidFill>
                <a:effectLst/>
                <a:latin typeface="Comic Sans MS" panose="030F0702030302020204" pitchFamily="66" charset="0"/>
              </a:rPr>
              <a:t>2. </a:t>
            </a:r>
            <a:r>
              <a:rPr lang="pl-PL" sz="2700" dirty="0" smtClean="0">
                <a:solidFill>
                  <a:schemeClr val="bg1">
                    <a:lumMod val="95000"/>
                    <a:lumOff val="5000"/>
                  </a:schemeClr>
                </a:solidFill>
                <a:effectLst/>
                <a:latin typeface="Comic Sans MS" panose="030F0702030302020204" pitchFamily="66" charset="0"/>
              </a:rPr>
              <a:t>Kwaśny			</a:t>
            </a:r>
            <a:r>
              <a:rPr lang="pl-PL" sz="2700" dirty="0">
                <a:solidFill>
                  <a:schemeClr val="bg1">
                    <a:lumMod val="95000"/>
                    <a:lumOff val="5000"/>
                  </a:schemeClr>
                </a:solidFill>
                <a:effectLst/>
                <a:latin typeface="Comic Sans MS" panose="030F0702030302020204" pitchFamily="66" charset="0"/>
              </a:rPr>
              <a:t/>
            </a:r>
            <a:br>
              <a:rPr lang="pl-PL" sz="2700" dirty="0">
                <a:solidFill>
                  <a:schemeClr val="bg1">
                    <a:lumMod val="95000"/>
                    <a:lumOff val="5000"/>
                  </a:schemeClr>
                </a:solidFill>
                <a:effectLst/>
                <a:latin typeface="Comic Sans MS" panose="030F0702030302020204" pitchFamily="66" charset="0"/>
              </a:rPr>
            </a:br>
            <a:r>
              <a:rPr lang="pl-PL" sz="2700" dirty="0">
                <a:solidFill>
                  <a:schemeClr val="bg1">
                    <a:lumMod val="95000"/>
                    <a:lumOff val="5000"/>
                  </a:schemeClr>
                </a:solidFill>
                <a:effectLst/>
                <a:latin typeface="Comic Sans MS" panose="030F0702030302020204" pitchFamily="66" charset="0"/>
              </a:rPr>
              <a:t>3. Słony</a:t>
            </a:r>
            <a:br>
              <a:rPr lang="pl-PL" sz="2700" dirty="0">
                <a:solidFill>
                  <a:schemeClr val="bg1">
                    <a:lumMod val="95000"/>
                    <a:lumOff val="5000"/>
                  </a:schemeClr>
                </a:solidFill>
                <a:effectLst/>
                <a:latin typeface="Comic Sans MS" panose="030F0702030302020204" pitchFamily="66" charset="0"/>
              </a:rPr>
            </a:br>
            <a:r>
              <a:rPr lang="pl-PL" sz="2700" dirty="0" smtClean="0">
                <a:solidFill>
                  <a:schemeClr val="bg1">
                    <a:lumMod val="95000"/>
                    <a:lumOff val="5000"/>
                  </a:schemeClr>
                </a:solidFill>
                <a:effectLst/>
                <a:latin typeface="Comic Sans MS" panose="030F0702030302020204" pitchFamily="66" charset="0"/>
              </a:rPr>
              <a:t>4. Słodki </a:t>
            </a: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 </a:t>
            </a:r>
            <a:br>
              <a:rPr lang="pl-PL" sz="2400" dirty="0" smtClean="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
            </a:r>
            <a:br>
              <a:rPr lang="pl-PL" sz="2400" dirty="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
            </a:r>
            <a:br>
              <a:rPr lang="pl-PL" sz="2400" dirty="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
            </a:r>
            <a:br>
              <a:rPr lang="pl-PL" sz="2400" dirty="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                             </a:t>
            </a:r>
            <a:r>
              <a:rPr lang="pl-PL" sz="1000" dirty="0" smtClean="0">
                <a:solidFill>
                  <a:schemeClr val="bg1">
                    <a:lumMod val="95000"/>
                    <a:lumOff val="5000"/>
                  </a:schemeClr>
                </a:solidFill>
                <a:effectLst/>
                <a:latin typeface="Comic Sans MS" panose="030F0702030302020204" pitchFamily="66" charset="0"/>
              </a:rPr>
              <a:t>Ryc</a:t>
            </a:r>
            <a:r>
              <a:rPr lang="pl-PL" sz="1000" dirty="0">
                <a:solidFill>
                  <a:schemeClr val="bg1">
                    <a:lumMod val="95000"/>
                    <a:lumOff val="5000"/>
                  </a:schemeClr>
                </a:solidFill>
                <a:effectLst/>
                <a:latin typeface="Comic Sans MS" panose="030F0702030302020204" pitchFamily="66" charset="0"/>
              </a:rPr>
              <a:t>. Internet - Wikipedia</a:t>
            </a:r>
            <a:br>
              <a:rPr lang="pl-PL" sz="1000" dirty="0">
                <a:solidFill>
                  <a:schemeClr val="bg1">
                    <a:lumMod val="95000"/>
                    <a:lumOff val="5000"/>
                  </a:schemeClr>
                </a:solidFill>
                <a:effectLst/>
                <a:latin typeface="Comic Sans MS" panose="030F0702030302020204" pitchFamily="66" charset="0"/>
              </a:rPr>
            </a:br>
            <a:endParaRPr lang="pl-PL" sz="1000" dirty="0">
              <a:solidFill>
                <a:schemeClr val="bg1">
                  <a:lumMod val="95000"/>
                  <a:lumOff val="5000"/>
                </a:schemeClr>
              </a:solidFill>
              <a:latin typeface="Comic Sans MS" panose="030F0702030302020204" pitchFamily="66" charset="0"/>
            </a:endParaRPr>
          </a:p>
        </p:txBody>
      </p:sp>
      <p:pic>
        <p:nvPicPr>
          <p:cNvPr id="3" name="Obraz 2"/>
          <p:cNvPicPr/>
          <p:nvPr/>
        </p:nvPicPr>
        <p:blipFill>
          <a:blip r:embed="rId2">
            <a:extLst>
              <a:ext uri="{28A0092B-C50C-407E-A947-70E740481C1C}">
                <a14:useLocalDpi xmlns:a14="http://schemas.microsoft.com/office/drawing/2010/main" val="0"/>
              </a:ext>
            </a:extLst>
          </a:blip>
          <a:srcRect/>
          <a:stretch>
            <a:fillRect/>
          </a:stretch>
        </p:blipFill>
        <p:spPr bwMode="auto">
          <a:xfrm>
            <a:off x="3203848" y="2348880"/>
            <a:ext cx="3096344" cy="3384376"/>
          </a:xfrm>
          <a:prstGeom prst="rect">
            <a:avLst/>
          </a:prstGeom>
          <a:noFill/>
          <a:ln>
            <a:noFill/>
          </a:ln>
        </p:spPr>
      </p:pic>
    </p:spTree>
    <p:extLst>
      <p:ext uri="{BB962C8B-B14F-4D97-AF65-F5344CB8AC3E}">
        <p14:creationId xmlns:p14="http://schemas.microsoft.com/office/powerpoint/2010/main" val="1008821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178698"/>
          </a:xfrm>
        </p:spPr>
        <p:txBody>
          <a:bodyPr>
            <a:normAutofit/>
          </a:bodyPr>
          <a:lstStyle/>
          <a:p>
            <a:pPr>
              <a:lnSpc>
                <a:spcPct val="150000"/>
              </a:lnSpc>
            </a:pPr>
            <a:r>
              <a:rPr lang="pl-PL" sz="2800" u="sng" dirty="0">
                <a:solidFill>
                  <a:schemeClr val="bg1">
                    <a:lumMod val="95000"/>
                    <a:lumOff val="5000"/>
                  </a:schemeClr>
                </a:solidFill>
                <a:effectLst/>
                <a:latin typeface="Comic Sans MS" panose="030F0702030302020204" pitchFamily="66" charset="0"/>
              </a:rPr>
              <a:t>Narząd </a:t>
            </a:r>
            <a:r>
              <a:rPr lang="pl-PL" sz="2800" u="sng" dirty="0" smtClean="0">
                <a:solidFill>
                  <a:schemeClr val="bg1">
                    <a:lumMod val="95000"/>
                    <a:lumOff val="5000"/>
                  </a:schemeClr>
                </a:solidFill>
                <a:effectLst/>
                <a:latin typeface="Comic Sans MS" panose="030F0702030302020204" pitchFamily="66" charset="0"/>
              </a:rPr>
              <a:t>powonienia</a:t>
            </a:r>
            <a:br>
              <a:rPr lang="pl-PL" sz="2800" u="sng" dirty="0" smtClean="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Węch jest jednym z dwóch, oprócz smaku, zmysłów chemicznych.</a:t>
            </a:r>
            <a:br>
              <a:rPr lang="pl-PL" sz="2400" dirty="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Zapachy odczuwa się na skutek kontaktu związków </a:t>
            </a: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o </a:t>
            </a:r>
            <a:r>
              <a:rPr lang="pl-PL" sz="2400" dirty="0">
                <a:solidFill>
                  <a:schemeClr val="bg1">
                    <a:lumMod val="95000"/>
                    <a:lumOff val="5000"/>
                  </a:schemeClr>
                </a:solidFill>
                <a:effectLst/>
                <a:latin typeface="Comic Sans MS" panose="030F0702030302020204" pitchFamily="66" charset="0"/>
              </a:rPr>
              <a:t>własnościach zapachowych z receptorami, które "potrafią" je rozpoznawać i przesyłać odpowiednie sygnały do mózgu. </a:t>
            </a:r>
            <a:br>
              <a:rPr lang="pl-PL" sz="2400" dirty="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Narząd powonienia jest przystosowany do odbierania podniet chemicznych - gazowych. </a:t>
            </a:r>
            <a:br>
              <a:rPr lang="pl-PL" sz="2400" dirty="0">
                <a:solidFill>
                  <a:schemeClr val="bg1">
                    <a:lumMod val="95000"/>
                    <a:lumOff val="5000"/>
                  </a:schemeClr>
                </a:solidFill>
                <a:effectLst/>
                <a:latin typeface="Comic Sans MS" panose="030F0702030302020204" pitchFamily="66" charset="0"/>
              </a:rPr>
            </a:br>
            <a:endParaRPr lang="pl-PL" sz="2400" dirty="0">
              <a:solidFill>
                <a:schemeClr val="bg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18002025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250706"/>
          </a:xfrm>
        </p:spPr>
        <p:txBody>
          <a:bodyPr>
            <a:normAutofit fontScale="90000"/>
          </a:bodyPr>
          <a:lstStyle/>
          <a:p>
            <a:pPr>
              <a:lnSpc>
                <a:spcPct val="150000"/>
              </a:lnSpc>
            </a:pP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
            </a:r>
            <a:br>
              <a:rPr lang="pl-PL" sz="2400" dirty="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Komórki </a:t>
            </a:r>
            <a:r>
              <a:rPr lang="pl-PL" sz="2400" dirty="0">
                <a:solidFill>
                  <a:schemeClr val="bg1">
                    <a:lumMod val="95000"/>
                    <a:lumOff val="5000"/>
                  </a:schemeClr>
                </a:solidFill>
                <a:effectLst/>
                <a:latin typeface="Comic Sans MS" panose="030F0702030302020204" pitchFamily="66" charset="0"/>
              </a:rPr>
              <a:t>węchowe znajdują się w górnej części jamy nosowej (w nabłonku węchowym). Nabłonek węchowy wyposażony jest w rzęski, które sterczą w jamie nosowej jak anteny i odbierają bodźce węchowe. Od komórek węchowych biegną włókna nerwowe przewodzące do ośrodka węchowego mózgu</a:t>
            </a:r>
            <a:r>
              <a:rPr lang="pl-PL" sz="2400" dirty="0" smtClean="0">
                <a:solidFill>
                  <a:schemeClr val="bg1">
                    <a:lumMod val="95000"/>
                    <a:lumOff val="5000"/>
                  </a:schemeClr>
                </a:solidFill>
                <a:effectLst/>
                <a:latin typeface="Comic Sans MS" panose="030F0702030302020204" pitchFamily="66" charset="0"/>
              </a:rPr>
              <a:t>.</a:t>
            </a:r>
            <a:br>
              <a:rPr lang="pl-PL" sz="2400" dirty="0" smtClean="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
            </a:r>
            <a:br>
              <a:rPr lang="pl-PL" sz="2400" dirty="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
            </a:r>
            <a:br>
              <a:rPr lang="pl-PL" sz="2400" dirty="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1000" dirty="0" smtClean="0">
                <a:solidFill>
                  <a:schemeClr val="bg1">
                    <a:lumMod val="95000"/>
                    <a:lumOff val="5000"/>
                  </a:schemeClr>
                </a:solidFill>
                <a:effectLst/>
                <a:latin typeface="Comic Sans MS" panose="030F0702030302020204" pitchFamily="66" charset="0"/>
              </a:rPr>
              <a:t>Ryc</a:t>
            </a:r>
            <a:r>
              <a:rPr lang="pl-PL" sz="1000" dirty="0">
                <a:solidFill>
                  <a:schemeClr val="bg1">
                    <a:lumMod val="95000"/>
                    <a:lumOff val="5000"/>
                  </a:schemeClr>
                </a:solidFill>
                <a:effectLst/>
                <a:latin typeface="Comic Sans MS" panose="030F0702030302020204" pitchFamily="66" charset="0"/>
              </a:rPr>
              <a:t>. Internet - Wikipedia</a:t>
            </a:r>
            <a:br>
              <a:rPr lang="pl-PL" sz="1000" dirty="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
            </a:r>
            <a:br>
              <a:rPr lang="pl-PL" sz="2400" dirty="0">
                <a:solidFill>
                  <a:schemeClr val="bg1">
                    <a:lumMod val="95000"/>
                    <a:lumOff val="5000"/>
                  </a:schemeClr>
                </a:solidFill>
                <a:effectLst/>
                <a:latin typeface="Comic Sans MS" panose="030F0702030302020204" pitchFamily="66" charset="0"/>
              </a:rPr>
            </a:br>
            <a:endParaRPr lang="pl-PL" sz="2400" dirty="0">
              <a:solidFill>
                <a:schemeClr val="bg1">
                  <a:lumMod val="95000"/>
                  <a:lumOff val="5000"/>
                </a:schemeClr>
              </a:solidFill>
              <a:latin typeface="Comic Sans MS" panose="030F0702030302020204" pitchFamily="66" charset="0"/>
            </a:endParaRPr>
          </a:p>
        </p:txBody>
      </p:sp>
      <p:pic>
        <p:nvPicPr>
          <p:cNvPr id="3" name="Obraz 2" descr="00000719"/>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645024"/>
            <a:ext cx="5616623" cy="2165598"/>
          </a:xfrm>
          <a:prstGeom prst="rect">
            <a:avLst/>
          </a:prstGeom>
          <a:noFill/>
          <a:ln>
            <a:noFill/>
          </a:ln>
        </p:spPr>
      </p:pic>
    </p:spTree>
    <p:extLst>
      <p:ext uri="{BB962C8B-B14F-4D97-AF65-F5344CB8AC3E}">
        <p14:creationId xmlns:p14="http://schemas.microsoft.com/office/powerpoint/2010/main" val="29488494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250706"/>
          </a:xfrm>
        </p:spPr>
        <p:txBody>
          <a:bodyPr>
            <a:normAutofit/>
          </a:bodyPr>
          <a:lstStyle/>
          <a:p>
            <a:pPr>
              <a:lnSpc>
                <a:spcPct val="150000"/>
              </a:lnSpc>
            </a:pPr>
            <a:r>
              <a:rPr lang="pl-PL" sz="2400" dirty="0">
                <a:solidFill>
                  <a:schemeClr val="bg1">
                    <a:lumMod val="95000"/>
                    <a:lumOff val="5000"/>
                  </a:schemeClr>
                </a:solidFill>
                <a:effectLst/>
                <a:latin typeface="Comic Sans MS" panose="030F0702030302020204" pitchFamily="66" charset="0"/>
              </a:rPr>
              <a:t>W okolicy węchowej jamy nosowej znajduje się do kilkudziesięciu tysięcy receptorów rozróżniających najrozmaitsze zapachy. Każdy z nich charakteryzuje się różnym progiem pobudliwości dla różnych substancji. Receptory węchowe wykazują bardzo szybką adaptację; nawet najbardziej intensywny, czasem bardzo niemiły zapach (np. </a:t>
            </a:r>
            <a:r>
              <a:rPr lang="pl-PL" sz="2400" dirty="0" smtClean="0">
                <a:solidFill>
                  <a:schemeClr val="bg1">
                    <a:lumMod val="95000"/>
                    <a:lumOff val="5000"/>
                  </a:schemeClr>
                </a:solidFill>
                <a:effectLst/>
                <a:latin typeface="Comic Sans MS" panose="030F0702030302020204" pitchFamily="66" charset="0"/>
              </a:rPr>
              <a:t>siarkowodoru), </a:t>
            </a:r>
            <a:r>
              <a:rPr lang="pl-PL" sz="2400" dirty="0">
                <a:solidFill>
                  <a:schemeClr val="bg1">
                    <a:lumMod val="95000"/>
                    <a:lumOff val="5000"/>
                  </a:schemeClr>
                </a:solidFill>
                <a:effectLst/>
                <a:latin typeface="Comic Sans MS" panose="030F0702030302020204" pitchFamily="66" charset="0"/>
              </a:rPr>
              <a:t>szybko przestaje przeszkadzać i nie musi minąć nawet kilka minut, by stał się w ogóle niewyczuwalny.</a:t>
            </a:r>
            <a:br>
              <a:rPr lang="pl-PL" sz="2400" dirty="0">
                <a:solidFill>
                  <a:schemeClr val="bg1">
                    <a:lumMod val="95000"/>
                    <a:lumOff val="5000"/>
                  </a:schemeClr>
                </a:solidFill>
                <a:effectLst/>
                <a:latin typeface="Comic Sans MS" panose="030F0702030302020204" pitchFamily="66" charset="0"/>
              </a:rPr>
            </a:br>
            <a:endParaRPr lang="pl-PL" sz="2400" dirty="0">
              <a:solidFill>
                <a:schemeClr val="bg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888006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22714"/>
          </a:xfrm>
        </p:spPr>
        <p:txBody>
          <a:bodyPr>
            <a:normAutofit fontScale="90000"/>
          </a:bodyPr>
          <a:lstStyle/>
          <a:p>
            <a:pPr>
              <a:lnSpc>
                <a:spcPct val="150000"/>
              </a:lnSpc>
            </a:pPr>
            <a:r>
              <a:rPr lang="pl-PL" sz="2200" dirty="0" smtClean="0">
                <a:solidFill>
                  <a:schemeClr val="bg1">
                    <a:lumMod val="95000"/>
                    <a:lumOff val="5000"/>
                  </a:schemeClr>
                </a:solidFill>
                <a:effectLst/>
                <a:latin typeface="Comic Sans MS" panose="030F0702030302020204" pitchFamily="66" charset="0"/>
              </a:rPr>
              <a:t/>
            </a:r>
            <a:br>
              <a:rPr lang="pl-PL" sz="2200" dirty="0" smtClean="0">
                <a:solidFill>
                  <a:schemeClr val="bg1">
                    <a:lumMod val="95000"/>
                    <a:lumOff val="5000"/>
                  </a:schemeClr>
                </a:solidFill>
                <a:effectLst/>
                <a:latin typeface="Comic Sans MS" panose="030F0702030302020204" pitchFamily="66" charset="0"/>
              </a:rPr>
            </a:br>
            <a:r>
              <a:rPr lang="pl-PL" sz="2200" dirty="0" smtClean="0">
                <a:solidFill>
                  <a:schemeClr val="bg1">
                    <a:lumMod val="95000"/>
                    <a:lumOff val="5000"/>
                  </a:schemeClr>
                </a:solidFill>
                <a:effectLst/>
                <a:latin typeface="Comic Sans MS" panose="030F0702030302020204" pitchFamily="66" charset="0"/>
              </a:rPr>
              <a:t>Zmysł </a:t>
            </a:r>
            <a:r>
              <a:rPr lang="pl-PL" sz="2200" dirty="0">
                <a:solidFill>
                  <a:schemeClr val="bg1">
                    <a:lumMod val="95000"/>
                    <a:lumOff val="5000"/>
                  </a:schemeClr>
                </a:solidFill>
                <a:effectLst/>
                <a:latin typeface="Comic Sans MS" panose="030F0702030302020204" pitchFamily="66" charset="0"/>
              </a:rPr>
              <a:t>węchu i smaku odbierają bodźce  związane z działaniem składników chemicznych różnych ciał. Są to narządy przystosowane do odbierania bodźców chemicznych. Narząd węchu odbiera bodźce od ciał gazowych, narząd smaku od ciał płynnych.</a:t>
            </a:r>
            <a:br>
              <a:rPr lang="pl-PL" sz="2200" dirty="0">
                <a:solidFill>
                  <a:schemeClr val="bg1">
                    <a:lumMod val="95000"/>
                    <a:lumOff val="5000"/>
                  </a:schemeClr>
                </a:solidFill>
                <a:effectLst/>
                <a:latin typeface="Comic Sans MS" panose="030F0702030302020204" pitchFamily="66" charset="0"/>
              </a:rPr>
            </a:br>
            <a:r>
              <a:rPr lang="pl-PL" sz="2200" dirty="0" smtClean="0">
                <a:solidFill>
                  <a:schemeClr val="bg1">
                    <a:lumMod val="95000"/>
                    <a:lumOff val="5000"/>
                  </a:schemeClr>
                </a:solidFill>
                <a:effectLst/>
                <a:latin typeface="Comic Sans MS" panose="030F0702030302020204" pitchFamily="66" charset="0"/>
              </a:rPr>
              <a:t>Do </a:t>
            </a:r>
            <a:r>
              <a:rPr lang="pl-PL" sz="2200" dirty="0">
                <a:solidFill>
                  <a:schemeClr val="bg1">
                    <a:lumMod val="95000"/>
                    <a:lumOff val="5000"/>
                  </a:schemeClr>
                </a:solidFill>
                <a:effectLst/>
                <a:latin typeface="Comic Sans MS" panose="030F0702030302020204" pitchFamily="66" charset="0"/>
              </a:rPr>
              <a:t>wrażeń smakowych dołączają wrażenia węchowe. Stany zapalne nosa </a:t>
            </a:r>
            <a:r>
              <a:rPr lang="pl-PL" sz="2200" dirty="0" smtClean="0">
                <a:solidFill>
                  <a:schemeClr val="bg1">
                    <a:lumMod val="95000"/>
                    <a:lumOff val="5000"/>
                  </a:schemeClr>
                </a:solidFill>
                <a:effectLst/>
                <a:latin typeface="Comic Sans MS" panose="030F0702030302020204" pitchFamily="66" charset="0"/>
              </a:rPr>
              <a:t>związane z </a:t>
            </a:r>
            <a:r>
              <a:rPr lang="pl-PL" sz="2200" dirty="0">
                <a:solidFill>
                  <a:schemeClr val="bg1">
                    <a:lumMod val="95000"/>
                    <a:lumOff val="5000"/>
                  </a:schemeClr>
                </a:solidFill>
                <a:effectLst/>
                <a:latin typeface="Comic Sans MS" panose="030F0702030302020204" pitchFamily="66" charset="0"/>
              </a:rPr>
              <a:t>nieżytami błony śluzowej </a:t>
            </a:r>
            <a:r>
              <a:rPr lang="pl-PL" sz="2200" dirty="0" smtClean="0">
                <a:solidFill>
                  <a:schemeClr val="bg1">
                    <a:lumMod val="95000"/>
                    <a:lumOff val="5000"/>
                  </a:schemeClr>
                </a:solidFill>
                <a:effectLst/>
                <a:latin typeface="Comic Sans MS" panose="030F0702030302020204" pitchFamily="66" charset="0"/>
              </a:rPr>
              <a:t>(np</a:t>
            </a:r>
            <a:r>
              <a:rPr lang="pl-PL" sz="2200" dirty="0">
                <a:solidFill>
                  <a:schemeClr val="bg1">
                    <a:lumMod val="95000"/>
                    <a:lumOff val="5000"/>
                  </a:schemeClr>
                </a:solidFill>
                <a:effectLst/>
                <a:latin typeface="Comic Sans MS" panose="030F0702030302020204" pitchFamily="66" charset="0"/>
              </a:rPr>
              <a:t>. katar) powodują brak wrażliwości zapachowej narządu powonienia. Tracimy też wówczas w dużej mierze smak. Kiedy jesteśmy przeziębieni, śluzówki są obrzęknięte, co uniemożliwia przedostanie się cząsteczek zapachowych do odpowiednich receptorów w nosie, przez co </a:t>
            </a:r>
            <a:r>
              <a:rPr lang="pl-PL" sz="2200" dirty="0" smtClean="0">
                <a:solidFill>
                  <a:schemeClr val="bg1">
                    <a:lumMod val="95000"/>
                    <a:lumOff val="5000"/>
                  </a:schemeClr>
                </a:solidFill>
                <a:effectLst/>
                <a:latin typeface="Comic Sans MS" panose="030F0702030302020204" pitchFamily="66" charset="0"/>
              </a:rPr>
              <a:t>tracimy </a:t>
            </a:r>
            <a:r>
              <a:rPr lang="pl-PL" sz="2200" dirty="0">
                <a:solidFill>
                  <a:schemeClr val="bg1">
                    <a:lumMod val="95000"/>
                    <a:lumOff val="5000"/>
                  </a:schemeClr>
                </a:solidFill>
                <a:effectLst/>
                <a:latin typeface="Comic Sans MS" panose="030F0702030302020204" pitchFamily="66" charset="0"/>
              </a:rPr>
              <a:t>nie tylko węch, ale też poczucie </a:t>
            </a:r>
            <a:r>
              <a:rPr lang="pl-PL" sz="2200" dirty="0" smtClean="0">
                <a:solidFill>
                  <a:schemeClr val="bg1">
                    <a:lumMod val="95000"/>
                    <a:lumOff val="5000"/>
                  </a:schemeClr>
                </a:solidFill>
                <a:effectLst/>
                <a:latin typeface="Comic Sans MS" panose="030F0702030302020204" pitchFamily="66" charset="0"/>
              </a:rPr>
              <a:t>smaku.</a:t>
            </a:r>
            <a:r>
              <a:rPr lang="pl-PL" sz="2200" dirty="0">
                <a:solidFill>
                  <a:schemeClr val="bg1">
                    <a:lumMod val="95000"/>
                    <a:lumOff val="5000"/>
                  </a:schemeClr>
                </a:solidFill>
                <a:effectLst/>
                <a:latin typeface="Comic Sans MS" panose="030F0702030302020204" pitchFamily="66" charset="0"/>
              </a:rPr>
              <a:t/>
            </a:r>
            <a:br>
              <a:rPr lang="pl-PL" sz="2200" dirty="0">
                <a:solidFill>
                  <a:schemeClr val="bg1">
                    <a:lumMod val="95000"/>
                    <a:lumOff val="5000"/>
                  </a:schemeClr>
                </a:solidFill>
                <a:effectLst/>
                <a:latin typeface="Comic Sans MS" panose="030F0702030302020204" pitchFamily="66" charset="0"/>
              </a:rPr>
            </a:br>
            <a:r>
              <a:rPr lang="pl-PL" sz="2400" dirty="0">
                <a:effectLst/>
              </a:rPr>
              <a:t> </a:t>
            </a:r>
            <a:br>
              <a:rPr lang="pl-PL" sz="2400" dirty="0">
                <a:effectLst/>
              </a:rPr>
            </a:br>
            <a:endParaRPr lang="pl-PL" sz="2400" dirty="0"/>
          </a:p>
        </p:txBody>
      </p:sp>
    </p:spTree>
    <p:extLst>
      <p:ext uri="{BB962C8B-B14F-4D97-AF65-F5344CB8AC3E}">
        <p14:creationId xmlns:p14="http://schemas.microsoft.com/office/powerpoint/2010/main" val="28844395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260648"/>
            <a:ext cx="8749480" cy="6597352"/>
          </a:xfrm>
        </p:spPr>
        <p:txBody>
          <a:bodyPr>
            <a:normAutofit fontScale="90000"/>
          </a:bodyPr>
          <a:lstStyle/>
          <a:p>
            <a:pPr lvl="0" algn="l"/>
            <a:r>
              <a:rPr lang="pl-PL" sz="3200" i="1" dirty="0">
                <a:solidFill>
                  <a:schemeClr val="bg1">
                    <a:lumMod val="95000"/>
                    <a:lumOff val="5000"/>
                  </a:schemeClr>
                </a:solidFill>
                <a:effectLst/>
                <a:latin typeface="Comic Sans MS" panose="030F0702030302020204" pitchFamily="66" charset="0"/>
              </a:rPr>
              <a:t>Ciekawostki o narządzie smaku i </a:t>
            </a:r>
            <a:r>
              <a:rPr lang="pl-PL" sz="3200" i="1" dirty="0" smtClean="0">
                <a:solidFill>
                  <a:schemeClr val="bg1">
                    <a:lumMod val="95000"/>
                    <a:lumOff val="5000"/>
                  </a:schemeClr>
                </a:solidFill>
                <a:effectLst/>
                <a:latin typeface="Comic Sans MS" panose="030F0702030302020204" pitchFamily="66" charset="0"/>
              </a:rPr>
              <a:t>powonienia</a:t>
            </a:r>
            <a:br>
              <a:rPr lang="pl-PL" sz="3200" i="1" dirty="0" smtClean="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
            </a:r>
            <a:br>
              <a:rPr lang="pl-PL" sz="2400" dirty="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 Zdolność </a:t>
            </a:r>
            <a:r>
              <a:rPr lang="pl-PL" sz="2400" dirty="0">
                <a:solidFill>
                  <a:schemeClr val="bg1">
                    <a:lumMod val="95000"/>
                    <a:lumOff val="5000"/>
                  </a:schemeClr>
                </a:solidFill>
                <a:effectLst/>
                <a:latin typeface="Comic Sans MS" panose="030F0702030302020204" pitchFamily="66" charset="0"/>
              </a:rPr>
              <a:t>odczuwania smaku zmienia się z upływem lat. </a:t>
            </a:r>
            <a:br>
              <a:rPr lang="pl-PL" sz="2400" dirty="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 </a:t>
            </a:r>
            <a:br>
              <a:rPr lang="pl-PL" sz="2400" dirty="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 Kubki </a:t>
            </a:r>
            <a:r>
              <a:rPr lang="pl-PL" sz="2400" dirty="0">
                <a:solidFill>
                  <a:schemeClr val="bg1">
                    <a:lumMod val="95000"/>
                    <a:lumOff val="5000"/>
                  </a:schemeClr>
                </a:solidFill>
                <a:effectLst/>
                <a:latin typeface="Comic Sans MS" panose="030F0702030302020204" pitchFamily="66" charset="0"/>
              </a:rPr>
              <a:t>smakowe szybko giną i są zastępowane nowymi. Liczba kubków smakowych u człowieka zmniejsza się z wiekiem </a:t>
            </a: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i </a:t>
            </a:r>
            <a:r>
              <a:rPr lang="pl-PL" sz="2400" dirty="0">
                <a:solidFill>
                  <a:schemeClr val="bg1">
                    <a:lumMod val="95000"/>
                    <a:lumOff val="5000"/>
                  </a:schemeClr>
                </a:solidFill>
                <a:effectLst/>
                <a:latin typeface="Comic Sans MS" panose="030F0702030302020204" pitchFamily="66" charset="0"/>
              </a:rPr>
              <a:t>w okresie starości występuje ich o połowę mniej niż było na początku (około 2000).</a:t>
            </a:r>
            <a:br>
              <a:rPr lang="pl-PL" sz="2400" dirty="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 </a:t>
            </a: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 U </a:t>
            </a:r>
            <a:r>
              <a:rPr lang="pl-PL" sz="2400" dirty="0">
                <a:solidFill>
                  <a:schemeClr val="bg1">
                    <a:lumMod val="95000"/>
                    <a:lumOff val="5000"/>
                  </a:schemeClr>
                </a:solidFill>
                <a:effectLst/>
                <a:latin typeface="Comic Sans MS" panose="030F0702030302020204" pitchFamily="66" charset="0"/>
              </a:rPr>
              <a:t>małych dzieci kubki smakowe występują nie tylko </a:t>
            </a: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w </a:t>
            </a:r>
            <a:r>
              <a:rPr lang="pl-PL" sz="2400" dirty="0">
                <a:solidFill>
                  <a:schemeClr val="bg1">
                    <a:lumMod val="95000"/>
                    <a:lumOff val="5000"/>
                  </a:schemeClr>
                </a:solidFill>
                <a:effectLst/>
                <a:latin typeface="Comic Sans MS" panose="030F0702030302020204" pitchFamily="66" charset="0"/>
              </a:rPr>
              <a:t>brodawkach smakowych rozmieszczonych na języku, ale także na wargach w okolicy ust.</a:t>
            </a:r>
            <a:br>
              <a:rPr lang="pl-PL" sz="2400" dirty="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 </a:t>
            </a:r>
            <a:br>
              <a:rPr lang="pl-PL" sz="2400" dirty="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 Utrata </a:t>
            </a:r>
            <a:r>
              <a:rPr lang="pl-PL" sz="2400" dirty="0">
                <a:solidFill>
                  <a:schemeClr val="bg1">
                    <a:lumMod val="95000"/>
                    <a:lumOff val="5000"/>
                  </a:schemeClr>
                </a:solidFill>
                <a:effectLst/>
                <a:latin typeface="Comic Sans MS" panose="030F0702030302020204" pitchFamily="66" charset="0"/>
              </a:rPr>
              <a:t>zmysłu węchu nazywa się anosmią.</a:t>
            </a:r>
            <a:br>
              <a:rPr lang="pl-PL" sz="2400" dirty="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 </a:t>
            </a:r>
            <a:br>
              <a:rPr lang="pl-PL" sz="2400" dirty="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 Fizjologowie </a:t>
            </a:r>
            <a:r>
              <a:rPr lang="pl-PL" sz="2400" dirty="0">
                <a:solidFill>
                  <a:schemeClr val="bg1">
                    <a:lumMod val="95000"/>
                    <a:lumOff val="5000"/>
                  </a:schemeClr>
                </a:solidFill>
                <a:effectLst/>
                <a:latin typeface="Comic Sans MS" panose="030F0702030302020204" pitchFamily="66" charset="0"/>
              </a:rPr>
              <a:t>są zdania, że węch jest jednym z najstarszych zmysłów.</a:t>
            </a:r>
            <a:br>
              <a:rPr lang="pl-PL" sz="2400" dirty="0">
                <a:solidFill>
                  <a:schemeClr val="bg1">
                    <a:lumMod val="95000"/>
                    <a:lumOff val="5000"/>
                  </a:schemeClr>
                </a:solidFill>
                <a:effectLst/>
                <a:latin typeface="Comic Sans MS" panose="030F0702030302020204" pitchFamily="66" charset="0"/>
              </a:rPr>
            </a:br>
            <a:endParaRPr lang="pl-PL" sz="2400" dirty="0">
              <a:solidFill>
                <a:schemeClr val="bg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3447017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274638"/>
            <a:ext cx="8856984" cy="6394722"/>
          </a:xfrm>
        </p:spPr>
        <p:txBody>
          <a:bodyPr>
            <a:normAutofit fontScale="90000"/>
          </a:bodyPr>
          <a:lstStyle/>
          <a:p>
            <a:pPr lvl="0" algn="l">
              <a:lnSpc>
                <a:spcPct val="150000"/>
              </a:lnSpc>
            </a:pPr>
            <a:r>
              <a:rPr lang="pl-PL" sz="2400" dirty="0">
                <a:solidFill>
                  <a:schemeClr val="bg1">
                    <a:lumMod val="95000"/>
                    <a:lumOff val="5000"/>
                  </a:schemeClr>
                </a:solidFill>
                <a:effectLst/>
                <a:latin typeface="Comic Sans MS" panose="030F0702030302020204" pitchFamily="66" charset="0"/>
              </a:rPr>
              <a:t> </a:t>
            </a: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 </a:t>
            </a:r>
            <a:r>
              <a:rPr lang="pl-PL" sz="2700" dirty="0" smtClean="0">
                <a:solidFill>
                  <a:schemeClr val="bg1">
                    <a:lumMod val="95000"/>
                    <a:lumOff val="5000"/>
                  </a:schemeClr>
                </a:solidFill>
                <a:effectLst/>
                <a:latin typeface="Comic Sans MS" panose="030F0702030302020204" pitchFamily="66" charset="0"/>
              </a:rPr>
              <a:t>Wrażenia </a:t>
            </a:r>
            <a:r>
              <a:rPr lang="pl-PL" sz="2700" dirty="0">
                <a:solidFill>
                  <a:schemeClr val="bg1">
                    <a:lumMod val="95000"/>
                    <a:lumOff val="5000"/>
                  </a:schemeClr>
                </a:solidFill>
                <a:effectLst/>
                <a:latin typeface="Comic Sans MS" panose="030F0702030302020204" pitchFamily="66" charset="0"/>
              </a:rPr>
              <a:t>zapachowe są sprawą bardzo osobniczą. Ludzie posiadają większą bądź mniejszą wrażliwość ogólną na wszystkie zapachy, a także na poszczególne związki chemiczne. Np.: wrażliwość na octan izoamylu posiada tylko ok. 75% populacji w Europie, a pozostałe 25% jest nań prawie zupełnie niewrażliwa. Na dodatek jeden i ten sam związek chemiczny może dawać wrażenie zapachu przyjemnego lub przykrego </a:t>
            </a:r>
            <a:r>
              <a:rPr lang="pl-PL" sz="2700" dirty="0" smtClean="0">
                <a:solidFill>
                  <a:schemeClr val="bg1">
                    <a:lumMod val="95000"/>
                    <a:lumOff val="5000"/>
                  </a:schemeClr>
                </a:solidFill>
                <a:effectLst/>
                <a:latin typeface="Comic Sans MS" panose="030F0702030302020204" pitchFamily="66" charset="0"/>
              </a:rPr>
              <a:t>w zależności od stężenia,</a:t>
            </a:r>
            <a:br>
              <a:rPr lang="pl-PL" sz="2700" dirty="0" smtClean="0">
                <a:solidFill>
                  <a:schemeClr val="bg1">
                    <a:lumMod val="95000"/>
                    <a:lumOff val="5000"/>
                  </a:schemeClr>
                </a:solidFill>
                <a:effectLst/>
                <a:latin typeface="Comic Sans MS" panose="030F0702030302020204" pitchFamily="66" charset="0"/>
              </a:rPr>
            </a:br>
            <a:r>
              <a:rPr lang="pl-PL" sz="2700" dirty="0" smtClean="0">
                <a:solidFill>
                  <a:schemeClr val="bg1">
                    <a:lumMod val="95000"/>
                    <a:lumOff val="5000"/>
                  </a:schemeClr>
                </a:solidFill>
                <a:effectLst/>
                <a:latin typeface="Comic Sans MS" panose="030F0702030302020204" pitchFamily="66" charset="0"/>
              </a:rPr>
              <a:t>a </a:t>
            </a:r>
            <a:r>
              <a:rPr lang="pl-PL" sz="2700" dirty="0">
                <a:solidFill>
                  <a:schemeClr val="bg1">
                    <a:lumMod val="95000"/>
                    <a:lumOff val="5000"/>
                  </a:schemeClr>
                </a:solidFill>
                <a:effectLst/>
                <a:latin typeface="Comic Sans MS" panose="030F0702030302020204" pitchFamily="66" charset="0"/>
              </a:rPr>
              <a:t>także w jakiej kombinacji występuje z innymi związkami chemicznymi.</a:t>
            </a:r>
            <a:br>
              <a:rPr lang="pl-PL" sz="2700" dirty="0">
                <a:solidFill>
                  <a:schemeClr val="bg1">
                    <a:lumMod val="95000"/>
                    <a:lumOff val="5000"/>
                  </a:schemeClr>
                </a:solidFill>
                <a:effectLst/>
                <a:latin typeface="Comic Sans MS" panose="030F0702030302020204" pitchFamily="66" charset="0"/>
              </a:rPr>
            </a:br>
            <a:r>
              <a:rPr lang="pl-PL" sz="2700" dirty="0">
                <a:solidFill>
                  <a:schemeClr val="bg1">
                    <a:lumMod val="95000"/>
                    <a:lumOff val="5000"/>
                  </a:schemeClr>
                </a:solidFill>
                <a:effectLst/>
                <a:latin typeface="Comic Sans MS" panose="030F0702030302020204" pitchFamily="66" charset="0"/>
              </a:rPr>
              <a:t> </a:t>
            </a:r>
            <a:br>
              <a:rPr lang="pl-PL" sz="2700" dirty="0">
                <a:solidFill>
                  <a:schemeClr val="bg1">
                    <a:lumMod val="95000"/>
                    <a:lumOff val="5000"/>
                  </a:schemeClr>
                </a:solidFill>
                <a:effectLst/>
                <a:latin typeface="Comic Sans MS" panose="030F0702030302020204" pitchFamily="66" charset="0"/>
              </a:rPr>
            </a:br>
            <a:endParaRPr lang="pl-PL" sz="2700" dirty="0">
              <a:solidFill>
                <a:schemeClr val="bg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2955385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94722"/>
          </a:xfrm>
        </p:spPr>
        <p:txBody>
          <a:bodyPr>
            <a:normAutofit fontScale="90000"/>
          </a:bodyPr>
          <a:lstStyle/>
          <a:p>
            <a:pPr algn="l">
              <a:lnSpc>
                <a:spcPct val="150000"/>
              </a:lnSpc>
            </a:pPr>
            <a:r>
              <a:rPr lang="pl-PL" sz="2400" dirty="0">
                <a:solidFill>
                  <a:schemeClr val="bg1">
                    <a:lumMod val="95000"/>
                    <a:lumOff val="5000"/>
                  </a:schemeClr>
                </a:solidFill>
                <a:effectLst/>
                <a:latin typeface="Comic Sans MS" panose="030F0702030302020204" pitchFamily="66" charset="0"/>
              </a:rPr>
              <a:t>- Wrażenia zapachowe zależą silnie u jednej i tej samej osoby od okoliczności, nastroju, stanu zdrowia i cyklu rozwojowego. Np.: u dorosłych kobiet wrażliwość na poszczególne zapachy zmienia się wraz cyklem miesiączkowym, zaś kobietom ciężarnym i karmiącym węch zmienia się bardzo radykalnie i są one w tym okresie zdolne do czucia zapachów, na które inni ludzie są całkowicie niewrażliwi i jednocześnie nie czują one </a:t>
            </a:r>
            <a:br>
              <a:rPr lang="pl-PL" sz="2400" dirty="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w tym czasie części zapachów normalnie odczuwanych przez większość ludzi.</a:t>
            </a:r>
            <a:br>
              <a:rPr lang="pl-PL" sz="2400" dirty="0">
                <a:solidFill>
                  <a:schemeClr val="bg1">
                    <a:lumMod val="95000"/>
                    <a:lumOff val="5000"/>
                  </a:schemeClr>
                </a:solidFill>
                <a:effectLst/>
                <a:latin typeface="Comic Sans MS" panose="030F0702030302020204" pitchFamily="66" charset="0"/>
              </a:rPr>
            </a:br>
            <a:endParaRPr lang="pl-PL" sz="2400" dirty="0"/>
          </a:p>
        </p:txBody>
      </p:sp>
    </p:spTree>
    <p:extLst>
      <p:ext uri="{BB962C8B-B14F-4D97-AF65-F5344CB8AC3E}">
        <p14:creationId xmlns:p14="http://schemas.microsoft.com/office/powerpoint/2010/main" val="25123741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94722"/>
          </a:xfrm>
        </p:spPr>
        <p:txBody>
          <a:bodyPr>
            <a:normAutofit/>
          </a:bodyPr>
          <a:lstStyle/>
          <a:p>
            <a:pPr algn="l">
              <a:defRPr/>
            </a:pPr>
            <a:r>
              <a:rPr lang="pl-PL" altLang="pl-PL" sz="2400" u="sng" dirty="0" smtClean="0">
                <a:solidFill>
                  <a:schemeClr val="bg1">
                    <a:lumMod val="95000"/>
                    <a:lumOff val="5000"/>
                  </a:schemeClr>
                </a:solidFill>
                <a:latin typeface="Comic Sans MS" panose="030F0702030302020204" pitchFamily="66" charset="0"/>
              </a:rPr>
              <a:t>Mechanoreceptory</a:t>
            </a:r>
            <a:r>
              <a:rPr lang="pl-PL" altLang="pl-PL" sz="2400" dirty="0" smtClean="0">
                <a:solidFill>
                  <a:schemeClr val="bg1">
                    <a:lumMod val="95000"/>
                    <a:lumOff val="5000"/>
                  </a:schemeClr>
                </a:solidFill>
                <a:latin typeface="Comic Sans MS" panose="030F0702030302020204" pitchFamily="66" charset="0"/>
              </a:rPr>
              <a:t/>
            </a:r>
            <a:br>
              <a:rPr lang="pl-PL" altLang="pl-PL" sz="2400" dirty="0" smtClean="0">
                <a:solidFill>
                  <a:schemeClr val="bg1">
                    <a:lumMod val="95000"/>
                    <a:lumOff val="5000"/>
                  </a:schemeClr>
                </a:solidFill>
                <a:latin typeface="Comic Sans MS" panose="030F0702030302020204" pitchFamily="66" charset="0"/>
              </a:rPr>
            </a:br>
            <a:r>
              <a:rPr lang="pl-PL" altLang="pl-PL" sz="2400" dirty="0">
                <a:solidFill>
                  <a:schemeClr val="bg1">
                    <a:lumMod val="95000"/>
                    <a:lumOff val="5000"/>
                  </a:schemeClr>
                </a:solidFill>
                <a:latin typeface="Comic Sans MS" panose="030F0702030302020204" pitchFamily="66" charset="0"/>
              </a:rPr>
              <a:t>Odbierają wszelkiego rodzaju zmiany mechaniczne, jak: </a:t>
            </a:r>
            <a:br>
              <a:rPr lang="pl-PL" altLang="pl-PL" sz="2400" dirty="0">
                <a:solidFill>
                  <a:schemeClr val="bg1">
                    <a:lumMod val="95000"/>
                    <a:lumOff val="5000"/>
                  </a:schemeClr>
                </a:solidFill>
                <a:latin typeface="Comic Sans MS" panose="030F0702030302020204" pitchFamily="66" charset="0"/>
              </a:rPr>
            </a:br>
            <a:r>
              <a:rPr lang="pl-PL" altLang="pl-PL" sz="2400" dirty="0">
                <a:solidFill>
                  <a:schemeClr val="bg1">
                    <a:lumMod val="95000"/>
                    <a:lumOff val="5000"/>
                  </a:schemeClr>
                </a:solidFill>
                <a:latin typeface="Comic Sans MS" panose="030F0702030302020204" pitchFamily="66" charset="0"/>
              </a:rPr>
              <a:t> </a:t>
            </a:r>
            <a:r>
              <a:rPr lang="pl-PL" altLang="pl-PL" sz="2400" dirty="0" smtClean="0">
                <a:solidFill>
                  <a:schemeClr val="bg1">
                    <a:lumMod val="95000"/>
                    <a:lumOff val="5000"/>
                  </a:schemeClr>
                </a:solidFill>
                <a:latin typeface="Comic Sans MS" panose="030F0702030302020204" pitchFamily="66" charset="0"/>
              </a:rPr>
              <a:t>- ucisk</a:t>
            </a:r>
            <a:r>
              <a:rPr lang="pl-PL" altLang="pl-PL" sz="2400" dirty="0">
                <a:solidFill>
                  <a:schemeClr val="bg1">
                    <a:lumMod val="95000"/>
                    <a:lumOff val="5000"/>
                  </a:schemeClr>
                </a:solidFill>
                <a:latin typeface="Comic Sans MS" panose="030F0702030302020204" pitchFamily="66" charset="0"/>
              </a:rPr>
              <a:t/>
            </a:r>
            <a:br>
              <a:rPr lang="pl-PL" altLang="pl-PL" sz="2400" dirty="0">
                <a:solidFill>
                  <a:schemeClr val="bg1">
                    <a:lumMod val="95000"/>
                    <a:lumOff val="5000"/>
                  </a:schemeClr>
                </a:solidFill>
                <a:latin typeface="Comic Sans MS" panose="030F0702030302020204" pitchFamily="66" charset="0"/>
              </a:rPr>
            </a:br>
            <a:r>
              <a:rPr lang="pl-PL" altLang="pl-PL" sz="2400" dirty="0">
                <a:solidFill>
                  <a:schemeClr val="bg1">
                    <a:lumMod val="95000"/>
                    <a:lumOff val="5000"/>
                  </a:schemeClr>
                </a:solidFill>
                <a:latin typeface="Comic Sans MS" panose="030F0702030302020204" pitchFamily="66" charset="0"/>
              </a:rPr>
              <a:t> </a:t>
            </a:r>
            <a:r>
              <a:rPr lang="pl-PL" altLang="pl-PL" sz="2400" dirty="0" smtClean="0">
                <a:solidFill>
                  <a:schemeClr val="bg1">
                    <a:lumMod val="95000"/>
                    <a:lumOff val="5000"/>
                  </a:schemeClr>
                </a:solidFill>
                <a:latin typeface="Comic Sans MS" panose="030F0702030302020204" pitchFamily="66" charset="0"/>
              </a:rPr>
              <a:t>- odkształcenie   </a:t>
            </a:r>
            <a:r>
              <a:rPr lang="pl-PL" altLang="pl-PL" sz="2400" dirty="0">
                <a:solidFill>
                  <a:schemeClr val="bg1">
                    <a:lumMod val="95000"/>
                    <a:lumOff val="5000"/>
                  </a:schemeClr>
                </a:solidFill>
                <a:latin typeface="Comic Sans MS" panose="030F0702030302020204" pitchFamily="66" charset="0"/>
              </a:rPr>
              <a:t>tkanek </a:t>
            </a:r>
            <a:br>
              <a:rPr lang="pl-PL" altLang="pl-PL" sz="2400" dirty="0">
                <a:solidFill>
                  <a:schemeClr val="bg1">
                    <a:lumMod val="95000"/>
                    <a:lumOff val="5000"/>
                  </a:schemeClr>
                </a:solidFill>
                <a:latin typeface="Comic Sans MS" panose="030F0702030302020204" pitchFamily="66" charset="0"/>
              </a:rPr>
            </a:br>
            <a:r>
              <a:rPr lang="pl-PL" altLang="pl-PL" sz="2400" dirty="0">
                <a:solidFill>
                  <a:schemeClr val="bg1">
                    <a:lumMod val="95000"/>
                    <a:lumOff val="5000"/>
                  </a:schemeClr>
                </a:solidFill>
                <a:latin typeface="Comic Sans MS" panose="030F0702030302020204" pitchFamily="66" charset="0"/>
              </a:rPr>
              <a:t> </a:t>
            </a:r>
            <a:r>
              <a:rPr lang="pl-PL" altLang="pl-PL" sz="2400" dirty="0" smtClean="0">
                <a:solidFill>
                  <a:schemeClr val="bg1">
                    <a:lumMod val="95000"/>
                    <a:lumOff val="5000"/>
                  </a:schemeClr>
                </a:solidFill>
                <a:latin typeface="Comic Sans MS" panose="030F0702030302020204" pitchFamily="66" charset="0"/>
              </a:rPr>
              <a:t>- drgania</a:t>
            </a:r>
            <a:r>
              <a:rPr lang="pl-PL" altLang="pl-PL" sz="2400" dirty="0">
                <a:solidFill>
                  <a:schemeClr val="bg1">
                    <a:lumMod val="95000"/>
                    <a:lumOff val="5000"/>
                  </a:schemeClr>
                </a:solidFill>
                <a:latin typeface="Comic Sans MS" panose="030F0702030302020204" pitchFamily="66" charset="0"/>
              </a:rPr>
              <a:t>.</a:t>
            </a:r>
            <a:br>
              <a:rPr lang="pl-PL" altLang="pl-PL" sz="2400" dirty="0">
                <a:solidFill>
                  <a:schemeClr val="bg1">
                    <a:lumMod val="95000"/>
                    <a:lumOff val="5000"/>
                  </a:schemeClr>
                </a:solidFill>
                <a:latin typeface="Comic Sans MS" panose="030F0702030302020204" pitchFamily="66" charset="0"/>
              </a:rPr>
            </a:br>
            <a:r>
              <a:rPr lang="pl-PL" sz="2400" dirty="0">
                <a:solidFill>
                  <a:schemeClr val="bg1">
                    <a:lumMod val="95000"/>
                    <a:lumOff val="5000"/>
                  </a:schemeClr>
                </a:solidFill>
                <a:latin typeface="Comic Sans MS" panose="030F0702030302020204" pitchFamily="66" charset="0"/>
              </a:rPr>
              <a:t>Są zlokalizowane w:</a:t>
            </a:r>
            <a:br>
              <a:rPr lang="pl-PL" sz="2400" dirty="0">
                <a:solidFill>
                  <a:schemeClr val="bg1">
                    <a:lumMod val="95000"/>
                    <a:lumOff val="5000"/>
                  </a:schemeClr>
                </a:solidFill>
                <a:latin typeface="Comic Sans MS" panose="030F0702030302020204" pitchFamily="66" charset="0"/>
              </a:rPr>
            </a:br>
            <a:r>
              <a:rPr lang="pl-PL" sz="2400" dirty="0" smtClean="0">
                <a:solidFill>
                  <a:schemeClr val="bg1">
                    <a:lumMod val="95000"/>
                    <a:lumOff val="5000"/>
                  </a:schemeClr>
                </a:solidFill>
                <a:latin typeface="Comic Sans MS" panose="030F0702030302020204" pitchFamily="66" charset="0"/>
              </a:rPr>
              <a:t>- skórze</a:t>
            </a:r>
            <a:r>
              <a:rPr lang="pl-PL" sz="2400" dirty="0">
                <a:solidFill>
                  <a:schemeClr val="bg1">
                    <a:lumMod val="95000"/>
                    <a:lumOff val="5000"/>
                  </a:schemeClr>
                </a:solidFill>
                <a:latin typeface="Comic Sans MS" panose="030F0702030302020204" pitchFamily="66" charset="0"/>
              </a:rPr>
              <a:t/>
            </a:r>
            <a:br>
              <a:rPr lang="pl-PL" sz="2400" dirty="0">
                <a:solidFill>
                  <a:schemeClr val="bg1">
                    <a:lumMod val="95000"/>
                    <a:lumOff val="5000"/>
                  </a:schemeClr>
                </a:solidFill>
                <a:latin typeface="Comic Sans MS" panose="030F0702030302020204" pitchFamily="66" charset="0"/>
              </a:rPr>
            </a:br>
            <a:r>
              <a:rPr lang="pl-PL" sz="2400" dirty="0" smtClean="0">
                <a:solidFill>
                  <a:schemeClr val="bg1">
                    <a:lumMod val="95000"/>
                    <a:lumOff val="5000"/>
                  </a:schemeClr>
                </a:solidFill>
                <a:latin typeface="Comic Sans MS" panose="030F0702030302020204" pitchFamily="66" charset="0"/>
              </a:rPr>
              <a:t>- tkance </a:t>
            </a:r>
            <a:r>
              <a:rPr lang="pl-PL" sz="2400" dirty="0">
                <a:solidFill>
                  <a:schemeClr val="bg1">
                    <a:lumMod val="95000"/>
                    <a:lumOff val="5000"/>
                  </a:schemeClr>
                </a:solidFill>
                <a:latin typeface="Comic Sans MS" panose="030F0702030302020204" pitchFamily="66" charset="0"/>
              </a:rPr>
              <a:t>podskórnej</a:t>
            </a:r>
            <a:br>
              <a:rPr lang="pl-PL" sz="2400" dirty="0">
                <a:solidFill>
                  <a:schemeClr val="bg1">
                    <a:lumMod val="95000"/>
                    <a:lumOff val="5000"/>
                  </a:schemeClr>
                </a:solidFill>
                <a:latin typeface="Comic Sans MS" panose="030F0702030302020204" pitchFamily="66" charset="0"/>
              </a:rPr>
            </a:br>
            <a:r>
              <a:rPr lang="pl-PL" sz="2400" dirty="0" smtClean="0">
                <a:solidFill>
                  <a:schemeClr val="bg1">
                    <a:lumMod val="95000"/>
                    <a:lumOff val="5000"/>
                  </a:schemeClr>
                </a:solidFill>
                <a:latin typeface="Comic Sans MS" panose="030F0702030302020204" pitchFamily="66" charset="0"/>
              </a:rPr>
              <a:t>- mięśniach</a:t>
            </a:r>
            <a:r>
              <a:rPr lang="pl-PL" sz="2400" dirty="0">
                <a:solidFill>
                  <a:schemeClr val="bg1">
                    <a:lumMod val="95000"/>
                    <a:lumOff val="5000"/>
                  </a:schemeClr>
                </a:solidFill>
                <a:latin typeface="Comic Sans MS" panose="030F0702030302020204" pitchFamily="66" charset="0"/>
              </a:rPr>
              <a:t/>
            </a:r>
            <a:br>
              <a:rPr lang="pl-PL" sz="2400" dirty="0">
                <a:solidFill>
                  <a:schemeClr val="bg1">
                    <a:lumMod val="95000"/>
                    <a:lumOff val="5000"/>
                  </a:schemeClr>
                </a:solidFill>
                <a:latin typeface="Comic Sans MS" panose="030F0702030302020204" pitchFamily="66" charset="0"/>
              </a:rPr>
            </a:br>
            <a:r>
              <a:rPr lang="pl-PL" sz="2400" dirty="0" smtClean="0">
                <a:solidFill>
                  <a:schemeClr val="bg1">
                    <a:lumMod val="95000"/>
                    <a:lumOff val="5000"/>
                  </a:schemeClr>
                </a:solidFill>
                <a:latin typeface="Comic Sans MS" panose="030F0702030302020204" pitchFamily="66" charset="0"/>
              </a:rPr>
              <a:t>- ścięgnach</a:t>
            </a:r>
            <a:r>
              <a:rPr lang="pl-PL" sz="2400" dirty="0">
                <a:solidFill>
                  <a:schemeClr val="bg1">
                    <a:lumMod val="95000"/>
                    <a:lumOff val="5000"/>
                  </a:schemeClr>
                </a:solidFill>
                <a:latin typeface="Comic Sans MS" panose="030F0702030302020204" pitchFamily="66" charset="0"/>
              </a:rPr>
              <a:t/>
            </a:r>
            <a:br>
              <a:rPr lang="pl-PL" sz="2400" dirty="0">
                <a:solidFill>
                  <a:schemeClr val="bg1">
                    <a:lumMod val="95000"/>
                    <a:lumOff val="5000"/>
                  </a:schemeClr>
                </a:solidFill>
                <a:latin typeface="Comic Sans MS" panose="030F0702030302020204" pitchFamily="66" charset="0"/>
              </a:rPr>
            </a:br>
            <a:r>
              <a:rPr lang="pl-PL" sz="2400" dirty="0" smtClean="0">
                <a:solidFill>
                  <a:schemeClr val="bg1">
                    <a:lumMod val="95000"/>
                    <a:lumOff val="5000"/>
                  </a:schemeClr>
                </a:solidFill>
                <a:latin typeface="Comic Sans MS" panose="030F0702030302020204" pitchFamily="66" charset="0"/>
              </a:rPr>
              <a:t>- torebkach </a:t>
            </a:r>
            <a:r>
              <a:rPr lang="pl-PL" sz="2400" dirty="0">
                <a:solidFill>
                  <a:schemeClr val="bg1">
                    <a:lumMod val="95000"/>
                    <a:lumOff val="5000"/>
                  </a:schemeClr>
                </a:solidFill>
                <a:latin typeface="Comic Sans MS" panose="030F0702030302020204" pitchFamily="66" charset="0"/>
              </a:rPr>
              <a:t>stawowych </a:t>
            </a:r>
            <a:br>
              <a:rPr lang="pl-PL" sz="2400" dirty="0">
                <a:solidFill>
                  <a:schemeClr val="bg1">
                    <a:lumMod val="95000"/>
                    <a:lumOff val="5000"/>
                  </a:schemeClr>
                </a:solidFill>
                <a:latin typeface="Comic Sans MS" panose="030F0702030302020204" pitchFamily="66" charset="0"/>
              </a:rPr>
            </a:br>
            <a:r>
              <a:rPr lang="pl-PL" sz="2400" dirty="0" smtClean="0">
                <a:solidFill>
                  <a:schemeClr val="bg1">
                    <a:lumMod val="95000"/>
                    <a:lumOff val="5000"/>
                  </a:schemeClr>
                </a:solidFill>
                <a:latin typeface="Comic Sans MS" panose="030F0702030302020204" pitchFamily="66" charset="0"/>
              </a:rPr>
              <a:t>- uchu </a:t>
            </a:r>
            <a:r>
              <a:rPr lang="pl-PL" sz="2400" dirty="0">
                <a:solidFill>
                  <a:schemeClr val="bg1">
                    <a:lumMod val="95000"/>
                    <a:lumOff val="5000"/>
                  </a:schemeClr>
                </a:solidFill>
                <a:latin typeface="Comic Sans MS" panose="030F0702030302020204" pitchFamily="66" charset="0"/>
              </a:rPr>
              <a:t>wewnętrznym </a:t>
            </a:r>
            <a:br>
              <a:rPr lang="pl-PL" sz="2400" dirty="0">
                <a:solidFill>
                  <a:schemeClr val="bg1">
                    <a:lumMod val="95000"/>
                    <a:lumOff val="5000"/>
                  </a:schemeClr>
                </a:solidFill>
                <a:latin typeface="Comic Sans MS" panose="030F0702030302020204" pitchFamily="66" charset="0"/>
              </a:rPr>
            </a:br>
            <a:r>
              <a:rPr lang="pl-PL" sz="2400" dirty="0" smtClean="0">
                <a:solidFill>
                  <a:schemeClr val="bg1">
                    <a:lumMod val="95000"/>
                    <a:lumOff val="5000"/>
                  </a:schemeClr>
                </a:solidFill>
                <a:latin typeface="Comic Sans MS" panose="030F0702030302020204" pitchFamily="66" charset="0"/>
              </a:rPr>
              <a:t>- sercu </a:t>
            </a:r>
            <a:r>
              <a:rPr lang="pl-PL" sz="2400" dirty="0">
                <a:solidFill>
                  <a:schemeClr val="bg1">
                    <a:lumMod val="95000"/>
                    <a:lumOff val="5000"/>
                  </a:schemeClr>
                </a:solidFill>
                <a:latin typeface="Comic Sans MS" panose="030F0702030302020204" pitchFamily="66" charset="0"/>
              </a:rPr>
              <a:t>i naczyniach krwionośnych</a:t>
            </a:r>
            <a:br>
              <a:rPr lang="pl-PL" sz="2400" dirty="0">
                <a:solidFill>
                  <a:schemeClr val="bg1">
                    <a:lumMod val="95000"/>
                    <a:lumOff val="5000"/>
                  </a:schemeClr>
                </a:solidFill>
                <a:latin typeface="Comic Sans MS" panose="030F0702030302020204" pitchFamily="66" charset="0"/>
              </a:rPr>
            </a:br>
            <a:r>
              <a:rPr lang="pl-PL" sz="2400" dirty="0" smtClean="0">
                <a:solidFill>
                  <a:schemeClr val="bg1">
                    <a:lumMod val="95000"/>
                    <a:lumOff val="5000"/>
                  </a:schemeClr>
                </a:solidFill>
                <a:latin typeface="Comic Sans MS" panose="030F0702030302020204" pitchFamily="66" charset="0"/>
              </a:rPr>
              <a:t>- płucach</a:t>
            </a:r>
            <a:r>
              <a:rPr lang="pl-PL" sz="2400" dirty="0">
                <a:solidFill>
                  <a:schemeClr val="bg1">
                    <a:lumMod val="95000"/>
                    <a:lumOff val="5000"/>
                  </a:schemeClr>
                </a:solidFill>
                <a:latin typeface="Comic Sans MS" panose="030F0702030302020204" pitchFamily="66" charset="0"/>
              </a:rPr>
              <a:t/>
            </a:r>
            <a:br>
              <a:rPr lang="pl-PL" sz="2400" dirty="0">
                <a:solidFill>
                  <a:schemeClr val="bg1">
                    <a:lumMod val="95000"/>
                    <a:lumOff val="5000"/>
                  </a:schemeClr>
                </a:solidFill>
                <a:latin typeface="Comic Sans MS" panose="030F0702030302020204" pitchFamily="66" charset="0"/>
              </a:rPr>
            </a:br>
            <a:r>
              <a:rPr lang="pl-PL" sz="2400" dirty="0" smtClean="0">
                <a:solidFill>
                  <a:schemeClr val="bg1">
                    <a:lumMod val="95000"/>
                    <a:lumOff val="5000"/>
                  </a:schemeClr>
                </a:solidFill>
                <a:latin typeface="Comic Sans MS" panose="030F0702030302020204" pitchFamily="66" charset="0"/>
              </a:rPr>
              <a:t>- narządach </a:t>
            </a:r>
            <a:r>
              <a:rPr lang="pl-PL" sz="2400" dirty="0">
                <a:solidFill>
                  <a:schemeClr val="bg1">
                    <a:lumMod val="95000"/>
                    <a:lumOff val="5000"/>
                  </a:schemeClr>
                </a:solidFill>
                <a:latin typeface="Comic Sans MS" panose="030F0702030302020204" pitchFamily="66" charset="0"/>
              </a:rPr>
              <a:t>jamy brzusznej</a:t>
            </a:r>
            <a:br>
              <a:rPr lang="pl-PL" sz="2400" dirty="0">
                <a:solidFill>
                  <a:schemeClr val="bg1">
                    <a:lumMod val="95000"/>
                    <a:lumOff val="5000"/>
                  </a:schemeClr>
                </a:solidFill>
                <a:latin typeface="Comic Sans MS" panose="030F0702030302020204" pitchFamily="66" charset="0"/>
              </a:rPr>
            </a:br>
            <a:endParaRPr lang="pl-PL" sz="2400" dirty="0">
              <a:solidFill>
                <a:schemeClr val="bg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9848832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94722"/>
          </a:xfrm>
        </p:spPr>
        <p:txBody>
          <a:bodyPr>
            <a:normAutofit/>
          </a:bodyPr>
          <a:lstStyle/>
          <a:p>
            <a:pPr>
              <a:lnSpc>
                <a:spcPct val="150000"/>
              </a:lnSpc>
            </a:pPr>
            <a:r>
              <a:rPr lang="pl-PL" altLang="pl-PL" sz="2400" dirty="0">
                <a:solidFill>
                  <a:schemeClr val="bg1">
                    <a:lumMod val="95000"/>
                    <a:lumOff val="5000"/>
                  </a:schemeClr>
                </a:solidFill>
                <a:latin typeface="Comic Sans MS" panose="030F0702030302020204" pitchFamily="66" charset="0"/>
              </a:rPr>
              <a:t>Czucie dotyku wywołane odkształceniem skóry jest odbierane przez kilka typów </a:t>
            </a:r>
            <a:r>
              <a:rPr lang="pl-PL" altLang="pl-PL" sz="2400" dirty="0" smtClean="0">
                <a:solidFill>
                  <a:schemeClr val="bg1">
                    <a:lumMod val="95000"/>
                    <a:lumOff val="5000"/>
                  </a:schemeClr>
                </a:solidFill>
                <a:latin typeface="Comic Sans MS" panose="030F0702030302020204" pitchFamily="66" charset="0"/>
              </a:rPr>
              <a:t>mechanoreceptorów. Różne </a:t>
            </a:r>
            <a:r>
              <a:rPr lang="pl-PL" altLang="pl-PL" sz="2400" dirty="0">
                <a:solidFill>
                  <a:schemeClr val="bg1">
                    <a:lumMod val="95000"/>
                    <a:lumOff val="5000"/>
                  </a:schemeClr>
                </a:solidFill>
                <a:latin typeface="Comic Sans MS" panose="030F0702030302020204" pitchFamily="66" charset="0"/>
              </a:rPr>
              <a:t>są ich czułości, ich rozmieszczenie i odmienne są też subiektywne doznania i odczucia zjawiska. Na skórze dorosłego człowieka jest ponad 500 tysięcy mechanoreceptorów.</a:t>
            </a:r>
            <a:br>
              <a:rPr lang="pl-PL" altLang="pl-PL" sz="2400" dirty="0">
                <a:solidFill>
                  <a:schemeClr val="bg1">
                    <a:lumMod val="95000"/>
                    <a:lumOff val="5000"/>
                  </a:schemeClr>
                </a:solidFill>
                <a:latin typeface="Comic Sans MS" panose="030F0702030302020204" pitchFamily="66" charset="0"/>
              </a:rPr>
            </a:br>
            <a:endParaRPr lang="pl-PL" sz="2400" dirty="0">
              <a:solidFill>
                <a:schemeClr val="bg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1222849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466730"/>
          </a:xfrm>
        </p:spPr>
        <p:txBody>
          <a:bodyPr>
            <a:normAutofit fontScale="90000"/>
          </a:bodyPr>
          <a:lstStyle/>
          <a:p>
            <a:pPr>
              <a:lnSpc>
                <a:spcPct val="150000"/>
              </a:lnSpc>
            </a:pPr>
            <a:r>
              <a:rPr lang="pl-PL" sz="3200" dirty="0">
                <a:solidFill>
                  <a:schemeClr val="bg1">
                    <a:lumMod val="95000"/>
                    <a:lumOff val="5000"/>
                  </a:schemeClr>
                </a:solidFill>
                <a:effectLst/>
                <a:latin typeface="Comic Sans MS" panose="030F0702030302020204" pitchFamily="66" charset="0"/>
              </a:rPr>
              <a:t>Żywy organizm - za pomocą zmysłów stale odbiera z otoczenia informacje w postaci rozmaitych bodźców: mechanicznych, świetlnych, akustycznych, albo chemicznych. Narządy zmysłów są wyposażone </a:t>
            </a:r>
            <a:r>
              <a:rPr lang="pl-PL" sz="3200" dirty="0" smtClean="0">
                <a:solidFill>
                  <a:schemeClr val="bg1">
                    <a:lumMod val="95000"/>
                    <a:lumOff val="5000"/>
                  </a:schemeClr>
                </a:solidFill>
                <a:effectLst/>
                <a:latin typeface="Comic Sans MS" panose="030F0702030302020204" pitchFamily="66" charset="0"/>
              </a:rPr>
              <a:t/>
            </a:r>
            <a:br>
              <a:rPr lang="pl-PL" sz="3200" dirty="0" smtClean="0">
                <a:solidFill>
                  <a:schemeClr val="bg1">
                    <a:lumMod val="95000"/>
                    <a:lumOff val="5000"/>
                  </a:schemeClr>
                </a:solidFill>
                <a:effectLst/>
                <a:latin typeface="Comic Sans MS" panose="030F0702030302020204" pitchFamily="66" charset="0"/>
              </a:rPr>
            </a:br>
            <a:r>
              <a:rPr lang="pl-PL" sz="3200" dirty="0" smtClean="0">
                <a:solidFill>
                  <a:schemeClr val="bg1">
                    <a:lumMod val="95000"/>
                    <a:lumOff val="5000"/>
                  </a:schemeClr>
                </a:solidFill>
                <a:effectLst/>
                <a:latin typeface="Comic Sans MS" panose="030F0702030302020204" pitchFamily="66" charset="0"/>
              </a:rPr>
              <a:t>w </a:t>
            </a:r>
            <a:r>
              <a:rPr lang="pl-PL" sz="3200" dirty="0">
                <a:solidFill>
                  <a:schemeClr val="bg1">
                    <a:lumMod val="95000"/>
                    <a:lumOff val="5000"/>
                  </a:schemeClr>
                </a:solidFill>
                <a:effectLst/>
                <a:latin typeface="Comic Sans MS" panose="030F0702030302020204" pitchFamily="66" charset="0"/>
              </a:rPr>
              <a:t>wyspecjalizowane fizjologiczne jednostki, zwane receptorami, albo sensorami.</a:t>
            </a:r>
            <a:br>
              <a:rPr lang="pl-PL" sz="3200" dirty="0">
                <a:solidFill>
                  <a:schemeClr val="bg1">
                    <a:lumMod val="95000"/>
                    <a:lumOff val="5000"/>
                  </a:schemeClr>
                </a:solidFill>
                <a:effectLst/>
                <a:latin typeface="Comic Sans MS" panose="030F0702030302020204" pitchFamily="66" charset="0"/>
              </a:rPr>
            </a:br>
            <a:r>
              <a:rPr lang="pl-PL" sz="1600" dirty="0">
                <a:solidFill>
                  <a:schemeClr val="bg1">
                    <a:lumMod val="95000"/>
                    <a:lumOff val="5000"/>
                  </a:schemeClr>
                </a:solidFill>
                <a:effectLst/>
                <a:latin typeface="+mn-lt"/>
              </a:rPr>
              <a:t/>
            </a:r>
            <a:br>
              <a:rPr lang="pl-PL" sz="1600" dirty="0">
                <a:solidFill>
                  <a:schemeClr val="bg1">
                    <a:lumMod val="95000"/>
                    <a:lumOff val="5000"/>
                  </a:schemeClr>
                </a:solidFill>
                <a:effectLst/>
                <a:latin typeface="+mn-lt"/>
              </a:rPr>
            </a:br>
            <a:endParaRPr lang="pl-PL" sz="1600" dirty="0">
              <a:solidFill>
                <a:schemeClr val="bg1">
                  <a:lumMod val="95000"/>
                  <a:lumOff val="5000"/>
                </a:schemeClr>
              </a:solidFill>
              <a:latin typeface="+mn-lt"/>
            </a:endParaRPr>
          </a:p>
        </p:txBody>
      </p:sp>
    </p:spTree>
    <p:extLst>
      <p:ext uri="{BB962C8B-B14F-4D97-AF65-F5344CB8AC3E}">
        <p14:creationId xmlns:p14="http://schemas.microsoft.com/office/powerpoint/2010/main" val="768746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22714"/>
          </a:xfrm>
        </p:spPr>
        <p:txBody>
          <a:bodyPr>
            <a:normAutofit/>
          </a:bodyPr>
          <a:lstStyle/>
          <a:p>
            <a:endParaRPr lang="pl-PL" sz="2400" dirty="0"/>
          </a:p>
        </p:txBody>
      </p:sp>
      <p:pic>
        <p:nvPicPr>
          <p:cNvPr id="3" name="Symbol zastępczy zawartości 3" descr="p4-7-2.jpg"/>
          <p:cNvPicPr>
            <a:picLocks noGrp="1" noChangeAspect="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261938" y="296863"/>
            <a:ext cx="8558534" cy="6264275"/>
          </a:xfrm>
        </p:spPr>
      </p:pic>
    </p:spTree>
    <p:extLst>
      <p:ext uri="{BB962C8B-B14F-4D97-AF65-F5344CB8AC3E}">
        <p14:creationId xmlns:p14="http://schemas.microsoft.com/office/powerpoint/2010/main" val="34635264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94722"/>
          </a:xfrm>
        </p:spPr>
        <p:txBody>
          <a:bodyPr>
            <a:normAutofit/>
          </a:bodyPr>
          <a:lstStyle/>
          <a:p>
            <a:pPr algn="l"/>
            <a:r>
              <a:rPr lang="pl-PL" sz="2400" dirty="0">
                <a:solidFill>
                  <a:schemeClr val="bg1">
                    <a:lumMod val="95000"/>
                    <a:lumOff val="5000"/>
                  </a:schemeClr>
                </a:solidFill>
                <a:effectLst/>
                <a:latin typeface="Comic Sans MS" panose="030F0702030302020204" pitchFamily="66" charset="0"/>
              </a:rPr>
              <a:t>Literatura:</a:t>
            </a:r>
            <a:br>
              <a:rPr lang="pl-PL" sz="2400" dirty="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Claude A. </a:t>
            </a:r>
            <a:r>
              <a:rPr lang="pl-PL" sz="2400" dirty="0" err="1" smtClean="0">
                <a:solidFill>
                  <a:schemeClr val="bg1">
                    <a:lumMod val="95000"/>
                    <a:lumOff val="5000"/>
                  </a:schemeClr>
                </a:solidFill>
                <a:effectLst/>
                <a:latin typeface="Comic Sans MS" panose="030F0702030302020204" pitchFamily="66" charset="0"/>
              </a:rPr>
              <a:t>Villee</a:t>
            </a:r>
            <a:r>
              <a:rPr lang="pl-PL" sz="2400" dirty="0">
                <a:solidFill>
                  <a:schemeClr val="bg1">
                    <a:lumMod val="95000"/>
                    <a:lumOff val="5000"/>
                  </a:schemeClr>
                </a:solidFill>
                <a:effectLst/>
                <a:latin typeface="Comic Sans MS" panose="030F0702030302020204" pitchFamily="66" charset="0"/>
              </a:rPr>
              <a:t> </a:t>
            </a:r>
            <a:r>
              <a:rPr lang="pl-PL" sz="2400" i="1" dirty="0" smtClean="0">
                <a:solidFill>
                  <a:schemeClr val="bg1">
                    <a:lumMod val="95000"/>
                    <a:lumOff val="5000"/>
                  </a:schemeClr>
                </a:solidFill>
                <a:effectLst/>
                <a:latin typeface="Comic Sans MS" panose="030F0702030302020204" pitchFamily="66" charset="0"/>
              </a:rPr>
              <a:t>„Biologia</a:t>
            </a:r>
            <a:r>
              <a:rPr lang="pl-PL" sz="2400" i="1" dirty="0">
                <a:solidFill>
                  <a:schemeClr val="bg1">
                    <a:lumMod val="95000"/>
                    <a:lumOff val="5000"/>
                  </a:schemeClr>
                </a:solidFill>
                <a:effectLst/>
                <a:latin typeface="Comic Sans MS" panose="030F0702030302020204" pitchFamily="66" charset="0"/>
              </a:rPr>
              <a:t>”</a:t>
            </a:r>
            <a:r>
              <a:rPr lang="pl-PL" sz="2400" dirty="0">
                <a:solidFill>
                  <a:schemeClr val="bg1">
                    <a:lumMod val="95000"/>
                    <a:lumOff val="5000"/>
                  </a:schemeClr>
                </a:solidFill>
                <a:effectLst/>
                <a:latin typeface="Comic Sans MS" panose="030F0702030302020204" pitchFamily="66" charset="0"/>
              </a:rPr>
              <a:t>, Państwowe Wydawnictwo Rolnicze i Leśne,  Warszawa 1990r.</a:t>
            </a:r>
            <a:br>
              <a:rPr lang="pl-PL" sz="2400" dirty="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 </a:t>
            </a:r>
            <a:br>
              <a:rPr lang="pl-PL" sz="2400" dirty="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Wanda </a:t>
            </a:r>
            <a:r>
              <a:rPr lang="pl-PL" sz="2400" dirty="0" err="1">
                <a:solidFill>
                  <a:schemeClr val="bg1">
                    <a:lumMod val="95000"/>
                    <a:lumOff val="5000"/>
                  </a:schemeClr>
                </a:solidFill>
                <a:effectLst/>
                <a:latin typeface="Comic Sans MS" panose="030F0702030302020204" pitchFamily="66" charset="0"/>
              </a:rPr>
              <a:t>Stęślicka</a:t>
            </a:r>
            <a:r>
              <a:rPr lang="pl-PL" sz="2400" dirty="0">
                <a:solidFill>
                  <a:schemeClr val="bg1">
                    <a:lumMod val="95000"/>
                    <a:lumOff val="5000"/>
                  </a:schemeClr>
                </a:solidFill>
                <a:effectLst/>
                <a:latin typeface="Comic Sans MS" panose="030F0702030302020204" pitchFamily="66" charset="0"/>
              </a:rPr>
              <a:t> </a:t>
            </a:r>
            <a:r>
              <a:rPr lang="pl-PL" sz="2400" i="1" dirty="0" smtClean="0">
                <a:solidFill>
                  <a:schemeClr val="bg1">
                    <a:lumMod val="95000"/>
                    <a:lumOff val="5000"/>
                  </a:schemeClr>
                </a:solidFill>
                <a:effectLst/>
                <a:latin typeface="Comic Sans MS" panose="030F0702030302020204" pitchFamily="66" charset="0"/>
              </a:rPr>
              <a:t>„</a:t>
            </a:r>
            <a:r>
              <a:rPr lang="pl-PL" sz="2400" i="1" dirty="0">
                <a:solidFill>
                  <a:schemeClr val="bg1">
                    <a:lumMod val="95000"/>
                    <a:lumOff val="5000"/>
                  </a:schemeClr>
                </a:solidFill>
                <a:effectLst/>
                <a:latin typeface="Comic Sans MS" panose="030F0702030302020204" pitchFamily="66" charset="0"/>
              </a:rPr>
              <a:t>Nauka o człowieku” </a:t>
            </a:r>
            <a:r>
              <a:rPr lang="pl-PL" sz="2400" dirty="0">
                <a:solidFill>
                  <a:schemeClr val="bg1">
                    <a:lumMod val="95000"/>
                    <a:lumOff val="5000"/>
                  </a:schemeClr>
                </a:solidFill>
                <a:effectLst/>
                <a:latin typeface="Comic Sans MS" panose="030F0702030302020204" pitchFamily="66" charset="0"/>
              </a:rPr>
              <a:t>Wydawnictwa Szkolne i pedagogiczne, Warszawa 1983r.</a:t>
            </a:r>
            <a:br>
              <a:rPr lang="pl-PL" sz="2400" dirty="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 </a:t>
            </a:r>
            <a:br>
              <a:rPr lang="pl-PL" sz="2400" dirty="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J. </a:t>
            </a:r>
            <a:r>
              <a:rPr lang="pl-PL" sz="2400" dirty="0" err="1">
                <a:solidFill>
                  <a:schemeClr val="bg1">
                    <a:lumMod val="95000"/>
                    <a:lumOff val="5000"/>
                  </a:schemeClr>
                </a:solidFill>
                <a:effectLst/>
                <a:latin typeface="Comic Sans MS" panose="030F0702030302020204" pitchFamily="66" charset="0"/>
              </a:rPr>
              <a:t>Loritz</a:t>
            </a:r>
            <a:r>
              <a:rPr lang="pl-PL" sz="2400" dirty="0">
                <a:solidFill>
                  <a:schemeClr val="bg1">
                    <a:lumMod val="95000"/>
                    <a:lumOff val="5000"/>
                  </a:schemeClr>
                </a:solidFill>
                <a:effectLst/>
                <a:latin typeface="Comic Sans MS" panose="030F0702030302020204" pitchFamily="66" charset="0"/>
              </a:rPr>
              <a:t>- Dobrowolska, Z. Sendecka, E. </a:t>
            </a:r>
            <a:r>
              <a:rPr lang="pl-PL" sz="2400" dirty="0" err="1">
                <a:solidFill>
                  <a:schemeClr val="bg1">
                    <a:lumMod val="95000"/>
                    <a:lumOff val="5000"/>
                  </a:schemeClr>
                </a:solidFill>
                <a:effectLst/>
                <a:latin typeface="Comic Sans MS" panose="030F0702030302020204" pitchFamily="66" charset="0"/>
              </a:rPr>
              <a:t>Szedzianis</a:t>
            </a:r>
            <a:r>
              <a:rPr lang="pl-PL" sz="2400" dirty="0">
                <a:solidFill>
                  <a:schemeClr val="bg1">
                    <a:lumMod val="95000"/>
                    <a:lumOff val="5000"/>
                  </a:schemeClr>
                </a:solidFill>
                <a:effectLst/>
                <a:latin typeface="Comic Sans MS" panose="030F0702030302020204" pitchFamily="66" charset="0"/>
              </a:rPr>
              <a:t>, E. </a:t>
            </a:r>
            <a:r>
              <a:rPr lang="pl-PL" sz="2400" dirty="0" err="1" smtClean="0">
                <a:solidFill>
                  <a:schemeClr val="bg1">
                    <a:lumMod val="95000"/>
                    <a:lumOff val="5000"/>
                  </a:schemeClr>
                </a:solidFill>
                <a:effectLst/>
                <a:latin typeface="Comic Sans MS" panose="030F0702030302020204" pitchFamily="66" charset="0"/>
              </a:rPr>
              <a:t>Wierbiłowicz</a:t>
            </a:r>
            <a:r>
              <a:rPr lang="pl-PL" sz="2400" i="1" dirty="0" smtClean="0">
                <a:solidFill>
                  <a:schemeClr val="bg1">
                    <a:lumMod val="95000"/>
                    <a:lumOff val="5000"/>
                  </a:schemeClr>
                </a:solidFill>
                <a:effectLst/>
                <a:latin typeface="Comic Sans MS" panose="030F0702030302020204" pitchFamily="66" charset="0"/>
              </a:rPr>
              <a:t> </a:t>
            </a:r>
            <a:r>
              <a:rPr lang="pl-PL" sz="2400" i="1" dirty="0">
                <a:solidFill>
                  <a:schemeClr val="bg1">
                    <a:lumMod val="95000"/>
                    <a:lumOff val="5000"/>
                  </a:schemeClr>
                </a:solidFill>
                <a:effectLst/>
                <a:latin typeface="Comic Sans MS" panose="030F0702030302020204" pitchFamily="66" charset="0"/>
              </a:rPr>
              <a:t>„Biologia” </a:t>
            </a:r>
            <a:r>
              <a:rPr lang="pl-PL" sz="2400" dirty="0">
                <a:solidFill>
                  <a:schemeClr val="bg1">
                    <a:lumMod val="95000"/>
                    <a:lumOff val="5000"/>
                  </a:schemeClr>
                </a:solidFill>
                <a:effectLst/>
                <a:latin typeface="Comic Sans MS" panose="030F0702030302020204" pitchFamily="66" charset="0"/>
              </a:rPr>
              <a:t>Wydawnictwo pedagogiczne Operon, Gdynia  2007r.</a:t>
            </a:r>
            <a:br>
              <a:rPr lang="pl-PL" sz="2400" dirty="0">
                <a:solidFill>
                  <a:schemeClr val="bg1">
                    <a:lumMod val="95000"/>
                    <a:lumOff val="5000"/>
                  </a:schemeClr>
                </a:solidFill>
                <a:effectLst/>
                <a:latin typeface="Comic Sans MS" panose="030F0702030302020204" pitchFamily="66" charset="0"/>
              </a:rPr>
            </a:br>
            <a:r>
              <a:rPr lang="pl-PL" sz="2400" i="1" dirty="0">
                <a:solidFill>
                  <a:schemeClr val="bg1">
                    <a:lumMod val="95000"/>
                    <a:lumOff val="5000"/>
                  </a:schemeClr>
                </a:solidFill>
                <a:effectLst/>
                <a:latin typeface="Comic Sans MS" panose="030F0702030302020204" pitchFamily="66" charset="0"/>
              </a:rPr>
              <a:t/>
            </a:r>
            <a:br>
              <a:rPr lang="pl-PL" sz="2400" i="1" dirty="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Internet </a:t>
            </a:r>
            <a:r>
              <a:rPr lang="pl-PL" sz="2400" dirty="0">
                <a:solidFill>
                  <a:schemeClr val="bg1">
                    <a:lumMod val="95000"/>
                    <a:lumOff val="5000"/>
                  </a:schemeClr>
                </a:solidFill>
                <a:effectLst/>
                <a:latin typeface="Comic Sans MS" panose="030F0702030302020204" pitchFamily="66" charset="0"/>
              </a:rPr>
              <a:t>– Wikipedia, Wiem – darmowa encyklopedia</a:t>
            </a:r>
            <a:br>
              <a:rPr lang="pl-PL" sz="2400" dirty="0">
                <a:solidFill>
                  <a:schemeClr val="bg1">
                    <a:lumMod val="95000"/>
                    <a:lumOff val="5000"/>
                  </a:schemeClr>
                </a:solidFill>
                <a:effectLst/>
                <a:latin typeface="Comic Sans MS" panose="030F0702030302020204" pitchFamily="66" charset="0"/>
              </a:rPr>
            </a:br>
            <a:endParaRPr lang="pl-PL" sz="2400" dirty="0">
              <a:solidFill>
                <a:schemeClr val="bg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4019502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548680"/>
            <a:ext cx="8229600" cy="6309320"/>
          </a:xfrm>
        </p:spPr>
        <p:txBody>
          <a:bodyPr>
            <a:normAutofit fontScale="90000"/>
          </a:bodyPr>
          <a:lstStyle/>
          <a:p>
            <a:pPr>
              <a:lnSpc>
                <a:spcPct val="150000"/>
              </a:lnSpc>
            </a:pPr>
            <a:r>
              <a:rPr lang="pl-PL" sz="2400" dirty="0">
                <a:solidFill>
                  <a:schemeClr val="bg1">
                    <a:lumMod val="95000"/>
                    <a:lumOff val="5000"/>
                  </a:schemeClr>
                </a:solidFill>
                <a:effectLst/>
                <a:latin typeface="Comic Sans MS" panose="030F0702030302020204" pitchFamily="66" charset="0"/>
              </a:rPr>
              <a:t>Narządy zmysłów mogą mieć budowę stosunkowo prostą - stanowić na przykład zakończenie pojedynczego </a:t>
            </a:r>
            <a:r>
              <a:rPr lang="pl-PL" sz="2400" dirty="0" smtClean="0">
                <a:solidFill>
                  <a:schemeClr val="bg1">
                    <a:lumMod val="95000"/>
                    <a:lumOff val="5000"/>
                  </a:schemeClr>
                </a:solidFill>
                <a:effectLst/>
                <a:latin typeface="Comic Sans MS" panose="030F0702030302020204" pitchFamily="66" charset="0"/>
              </a:rPr>
              <a:t>włókna nerwowego i być</a:t>
            </a:r>
            <a:r>
              <a:rPr lang="pl-PL" sz="2400" dirty="0">
                <a:solidFill>
                  <a:schemeClr val="bg1">
                    <a:lumMod val="95000"/>
                    <a:lumOff val="5000"/>
                  </a:schemeClr>
                </a:solidFill>
                <a:effectLst/>
                <a:latin typeface="Comic Sans MS" panose="030F0702030302020204" pitchFamily="66" charset="0"/>
              </a:rPr>
              <a:t> </a:t>
            </a:r>
            <a:r>
              <a:rPr lang="pl-PL" sz="2400" dirty="0" smtClean="0">
                <a:solidFill>
                  <a:schemeClr val="bg1">
                    <a:lumMod val="95000"/>
                    <a:lumOff val="5000"/>
                  </a:schemeClr>
                </a:solidFill>
                <a:effectLst/>
                <a:latin typeface="Comic Sans MS" panose="030F0702030302020204" pitchFamily="66" charset="0"/>
              </a:rPr>
              <a:t>pojedynczym </a:t>
            </a:r>
            <a:r>
              <a:rPr lang="pl-PL" sz="2400" dirty="0">
                <a:solidFill>
                  <a:schemeClr val="bg1">
                    <a:lumMod val="95000"/>
                    <a:lumOff val="5000"/>
                  </a:schemeClr>
                </a:solidFill>
                <a:effectLst/>
                <a:latin typeface="Comic Sans MS" panose="030F0702030302020204" pitchFamily="66" charset="0"/>
              </a:rPr>
              <a:t>receptorem (np. rozmaite narządy czucia skórnego) albo bardziej złożoną - tworzącą strukturę składającą się z większych skupisk pojedynczych receptorów (np. okolica węchowa błony śluzowej jamy nosowej), czy wreszcie - mogą tworzyć skomplikowany układ odbiorczo-analizujący (np. oko czy ucho), </a:t>
            </a: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w </a:t>
            </a:r>
            <a:r>
              <a:rPr lang="pl-PL" sz="2400" dirty="0">
                <a:solidFill>
                  <a:schemeClr val="bg1">
                    <a:lumMod val="95000"/>
                    <a:lumOff val="5000"/>
                  </a:schemeClr>
                </a:solidFill>
                <a:effectLst/>
                <a:latin typeface="Comic Sans MS" panose="030F0702030302020204" pitchFamily="66" charset="0"/>
              </a:rPr>
              <a:t>którym występujące w ogromnej liczbie receptory stanowią najważniejszy, choć tylko jeden z wielu elementów składowych zwartej całości.</a:t>
            </a:r>
            <a:br>
              <a:rPr lang="pl-PL" sz="2400" dirty="0">
                <a:solidFill>
                  <a:schemeClr val="bg1">
                    <a:lumMod val="95000"/>
                    <a:lumOff val="5000"/>
                  </a:schemeClr>
                </a:solidFill>
                <a:effectLst/>
                <a:latin typeface="Comic Sans MS" panose="030F0702030302020204" pitchFamily="66" charset="0"/>
              </a:rPr>
            </a:br>
            <a:r>
              <a:rPr lang="pl-PL" sz="2400" dirty="0">
                <a:effectLst/>
              </a:rPr>
              <a:t> </a:t>
            </a:r>
            <a:br>
              <a:rPr lang="pl-PL" sz="2400" dirty="0">
                <a:effectLst/>
              </a:rPr>
            </a:br>
            <a:endParaRPr lang="pl-PL" sz="2400" dirty="0"/>
          </a:p>
        </p:txBody>
      </p:sp>
    </p:spTree>
    <p:extLst>
      <p:ext uri="{BB962C8B-B14F-4D97-AF65-F5344CB8AC3E}">
        <p14:creationId xmlns:p14="http://schemas.microsoft.com/office/powerpoint/2010/main" val="2860434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55576" y="260648"/>
            <a:ext cx="7931224" cy="2376264"/>
          </a:xfrm>
        </p:spPr>
        <p:txBody>
          <a:bodyPr/>
          <a:lstStyle/>
          <a:p>
            <a:pPr algn="ctr"/>
            <a:r>
              <a:rPr lang="pl-PL" sz="2800" dirty="0" smtClean="0">
                <a:solidFill>
                  <a:schemeClr val="bg1"/>
                </a:solidFill>
                <a:effectLst/>
                <a:latin typeface="Comic Sans MS" panose="030F0702030302020204" pitchFamily="66" charset="0"/>
              </a:rPr>
              <a:t/>
            </a:r>
            <a:br>
              <a:rPr lang="pl-PL" sz="2800" dirty="0" smtClean="0">
                <a:solidFill>
                  <a:schemeClr val="bg1"/>
                </a:solidFill>
                <a:effectLst/>
                <a:latin typeface="Comic Sans MS" panose="030F0702030302020204" pitchFamily="66" charset="0"/>
              </a:rPr>
            </a:br>
            <a:r>
              <a:rPr lang="pl-PL" sz="2800" dirty="0">
                <a:solidFill>
                  <a:schemeClr val="bg1"/>
                </a:solidFill>
                <a:effectLst/>
                <a:latin typeface="Comic Sans MS" panose="030F0702030302020204" pitchFamily="66" charset="0"/>
              </a:rPr>
              <a:t/>
            </a:r>
            <a:br>
              <a:rPr lang="pl-PL" sz="2800" dirty="0">
                <a:solidFill>
                  <a:schemeClr val="bg1"/>
                </a:solidFill>
                <a:effectLst/>
                <a:latin typeface="Comic Sans MS" panose="030F0702030302020204" pitchFamily="66" charset="0"/>
              </a:rPr>
            </a:br>
            <a:r>
              <a:rPr lang="pl-PL" sz="2800" dirty="0" smtClean="0">
                <a:solidFill>
                  <a:schemeClr val="bg1"/>
                </a:solidFill>
                <a:effectLst/>
                <a:latin typeface="Comic Sans MS" panose="030F0702030302020204" pitchFamily="66" charset="0"/>
              </a:rPr>
              <a:t/>
            </a:r>
            <a:br>
              <a:rPr lang="pl-PL" sz="2800" dirty="0" smtClean="0">
                <a:solidFill>
                  <a:schemeClr val="bg1"/>
                </a:solidFill>
                <a:effectLst/>
                <a:latin typeface="Comic Sans MS" panose="030F0702030302020204" pitchFamily="66" charset="0"/>
              </a:rPr>
            </a:br>
            <a:r>
              <a:rPr lang="pl-PL" sz="2800" dirty="0">
                <a:solidFill>
                  <a:schemeClr val="bg1"/>
                </a:solidFill>
                <a:effectLst/>
                <a:latin typeface="Comic Sans MS" panose="030F0702030302020204" pitchFamily="66" charset="0"/>
              </a:rPr>
              <a:t/>
            </a:r>
            <a:br>
              <a:rPr lang="pl-PL" sz="2800" dirty="0">
                <a:solidFill>
                  <a:schemeClr val="bg1"/>
                </a:solidFill>
                <a:effectLst/>
                <a:latin typeface="Comic Sans MS" panose="030F0702030302020204" pitchFamily="66" charset="0"/>
              </a:rPr>
            </a:br>
            <a:r>
              <a:rPr lang="pl-PL" sz="2800" dirty="0" smtClean="0">
                <a:solidFill>
                  <a:schemeClr val="bg1"/>
                </a:solidFill>
                <a:effectLst/>
                <a:latin typeface="Comic Sans MS" panose="030F0702030302020204" pitchFamily="66" charset="0"/>
              </a:rPr>
              <a:t/>
            </a:r>
            <a:br>
              <a:rPr lang="pl-PL" sz="2800" dirty="0" smtClean="0">
                <a:solidFill>
                  <a:schemeClr val="bg1"/>
                </a:solidFill>
                <a:effectLst/>
                <a:latin typeface="Comic Sans MS" panose="030F0702030302020204" pitchFamily="66" charset="0"/>
              </a:rPr>
            </a:br>
            <a:r>
              <a:rPr lang="pl-PL" sz="2800" u="sng" dirty="0" smtClean="0">
                <a:solidFill>
                  <a:schemeClr val="bg1"/>
                </a:solidFill>
                <a:effectLst/>
                <a:latin typeface="Comic Sans MS" panose="030F0702030302020204" pitchFamily="66" charset="0"/>
              </a:rPr>
              <a:t>Narząd </a:t>
            </a:r>
            <a:r>
              <a:rPr lang="pl-PL" sz="2800" u="sng" dirty="0">
                <a:solidFill>
                  <a:schemeClr val="bg1"/>
                </a:solidFill>
                <a:effectLst/>
                <a:latin typeface="Comic Sans MS" panose="030F0702030302020204" pitchFamily="66" charset="0"/>
              </a:rPr>
              <a:t>smaku </a:t>
            </a:r>
            <a:r>
              <a:rPr lang="pl-PL" sz="6000" u="sng" dirty="0">
                <a:solidFill>
                  <a:schemeClr val="bg1"/>
                </a:solidFill>
                <a:effectLst/>
                <a:latin typeface="Comic Sans MS" panose="030F0702030302020204" pitchFamily="66" charset="0"/>
              </a:rPr>
              <a:t/>
            </a:r>
            <a:br>
              <a:rPr lang="pl-PL" sz="6000" u="sng" dirty="0">
                <a:solidFill>
                  <a:schemeClr val="bg1"/>
                </a:solidFill>
                <a:effectLst/>
                <a:latin typeface="Comic Sans MS" panose="030F0702030302020204" pitchFamily="66" charset="0"/>
              </a:rPr>
            </a:br>
            <a:r>
              <a:rPr lang="pl-PL" sz="2400" dirty="0" smtClean="0">
                <a:solidFill>
                  <a:schemeClr val="bg1"/>
                </a:solidFill>
                <a:effectLst/>
                <a:latin typeface="Comic Sans MS" panose="030F0702030302020204" pitchFamily="66" charset="0"/>
              </a:rPr>
              <a:t>Język </a:t>
            </a:r>
            <a:r>
              <a:rPr lang="pl-PL" sz="2400" dirty="0">
                <a:solidFill>
                  <a:schemeClr val="bg1"/>
                </a:solidFill>
                <a:effectLst/>
                <a:latin typeface="Comic Sans MS" panose="030F0702030302020204" pitchFamily="66" charset="0"/>
              </a:rPr>
              <a:t>– wieloczynnościowy narząd, twór mięśniowy jamy gębowej kręgowców. Głównym zadaniem języka jest podsuwanie pokarmu pod zęby, mieszanie pokarmu w czasie żucia </a:t>
            </a:r>
            <a:r>
              <a:rPr lang="pl-PL" sz="2400" dirty="0" smtClean="0">
                <a:solidFill>
                  <a:schemeClr val="bg1"/>
                </a:solidFill>
                <a:effectLst/>
                <a:latin typeface="Comic Sans MS" panose="030F0702030302020204" pitchFamily="66" charset="0"/>
              </a:rPr>
              <a:t>i </a:t>
            </a:r>
            <a:r>
              <a:rPr lang="pl-PL" sz="2400" dirty="0">
                <a:solidFill>
                  <a:schemeClr val="bg1"/>
                </a:solidFill>
                <a:effectLst/>
                <a:latin typeface="Comic Sans MS" panose="030F0702030302020204" pitchFamily="66" charset="0"/>
              </a:rPr>
              <a:t>przesuwanie kęsów pokarmu do gardła</a:t>
            </a:r>
            <a:endParaRPr lang="pl-PL" sz="2400" dirty="0"/>
          </a:p>
        </p:txBody>
      </p:sp>
      <p:sp>
        <p:nvSpPr>
          <p:cNvPr id="3" name="Symbol zastępczy tekstu 2"/>
          <p:cNvSpPr>
            <a:spLocks noGrp="1"/>
          </p:cNvSpPr>
          <p:nvPr>
            <p:ph type="body" idx="1"/>
          </p:nvPr>
        </p:nvSpPr>
        <p:spPr>
          <a:xfrm>
            <a:off x="755576" y="3645024"/>
            <a:ext cx="7931224" cy="2952328"/>
          </a:xfrm>
        </p:spPr>
        <p:txBody>
          <a:bodyPr/>
          <a:lstStyle/>
          <a:p>
            <a:endParaRPr lang="pl-PL" sz="1000" dirty="0" smtClean="0"/>
          </a:p>
          <a:p>
            <a:endParaRPr lang="pl-PL" sz="1000" dirty="0"/>
          </a:p>
          <a:p>
            <a:endParaRPr lang="pl-PL" sz="1000" dirty="0" smtClean="0"/>
          </a:p>
          <a:p>
            <a:endParaRPr lang="pl-PL" sz="1000" dirty="0"/>
          </a:p>
          <a:p>
            <a:endParaRPr lang="pl-PL" sz="1000" dirty="0" smtClean="0"/>
          </a:p>
          <a:p>
            <a:endParaRPr lang="pl-PL" sz="1000" dirty="0"/>
          </a:p>
          <a:p>
            <a:endParaRPr lang="pl-PL" sz="1000" dirty="0" smtClean="0"/>
          </a:p>
          <a:p>
            <a:endParaRPr lang="pl-PL" sz="1000" dirty="0"/>
          </a:p>
          <a:p>
            <a:endParaRPr lang="pl-PL" sz="1000" dirty="0" smtClean="0"/>
          </a:p>
          <a:p>
            <a:endParaRPr lang="pl-PL" sz="1000" dirty="0"/>
          </a:p>
          <a:p>
            <a:endParaRPr lang="pl-PL" sz="1000" dirty="0" smtClean="0"/>
          </a:p>
          <a:p>
            <a:r>
              <a:rPr lang="pl-PL" sz="1000" dirty="0"/>
              <a:t> </a:t>
            </a:r>
            <a:r>
              <a:rPr lang="pl-PL" sz="1000" dirty="0" smtClean="0"/>
              <a:t>                                                                                                                                                                                              </a:t>
            </a:r>
          </a:p>
          <a:p>
            <a:endParaRPr lang="pl-PL" sz="1000" dirty="0"/>
          </a:p>
          <a:p>
            <a:r>
              <a:rPr lang="pl-PL" sz="1000" dirty="0" smtClean="0"/>
              <a:t>                                                                                                                                                                                              Ryc</a:t>
            </a:r>
            <a:r>
              <a:rPr lang="pl-PL" sz="1000" dirty="0"/>
              <a:t>. Internet - Wikipedia</a:t>
            </a:r>
          </a:p>
          <a:p>
            <a:endParaRPr lang="pl-PL" dirty="0"/>
          </a:p>
        </p:txBody>
      </p:sp>
      <p:pic>
        <p:nvPicPr>
          <p:cNvPr id="4" name="Obraz 3" descr="250px-Tongue">
            <a:hlinkClick r:id="rId2" tooltip="Język ludzki"/>
          </p:cNvPr>
          <p:cNvPicPr/>
          <p:nvPr/>
        </p:nvPicPr>
        <p:blipFill>
          <a:blip r:embed="rId3">
            <a:extLst>
              <a:ext uri="{28A0092B-C50C-407E-A947-70E740481C1C}">
                <a14:useLocalDpi xmlns:a14="http://schemas.microsoft.com/office/drawing/2010/main" val="0"/>
              </a:ext>
            </a:extLst>
          </a:blip>
          <a:srcRect/>
          <a:stretch>
            <a:fillRect/>
          </a:stretch>
        </p:blipFill>
        <p:spPr bwMode="auto">
          <a:xfrm>
            <a:off x="2915816" y="2996952"/>
            <a:ext cx="3794620" cy="3456384"/>
          </a:xfrm>
          <a:prstGeom prst="rect">
            <a:avLst/>
          </a:prstGeom>
          <a:noFill/>
          <a:ln>
            <a:noFill/>
          </a:ln>
        </p:spPr>
      </p:pic>
    </p:spTree>
    <p:extLst>
      <p:ext uri="{BB962C8B-B14F-4D97-AF65-F5344CB8AC3E}">
        <p14:creationId xmlns:p14="http://schemas.microsoft.com/office/powerpoint/2010/main" val="192688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466730"/>
          </a:xfrm>
        </p:spPr>
        <p:txBody>
          <a:bodyPr>
            <a:normAutofit fontScale="90000"/>
          </a:bodyPr>
          <a:lstStyle/>
          <a:p>
            <a:r>
              <a:rPr lang="pl-PL" sz="2700" dirty="0" smtClean="0">
                <a:solidFill>
                  <a:schemeClr val="bg1"/>
                </a:solidFill>
                <a:effectLst/>
                <a:latin typeface="Comic Sans MS" panose="030F0702030302020204" pitchFamily="66" charset="0"/>
              </a:rPr>
              <a:t/>
            </a:r>
            <a:br>
              <a:rPr lang="pl-PL" sz="2700" dirty="0" smtClean="0">
                <a:solidFill>
                  <a:schemeClr val="bg1"/>
                </a:solidFill>
                <a:effectLst/>
                <a:latin typeface="Comic Sans MS" panose="030F0702030302020204" pitchFamily="66" charset="0"/>
              </a:rPr>
            </a:br>
            <a:r>
              <a:rPr lang="pl-PL" sz="2700" dirty="0">
                <a:solidFill>
                  <a:schemeClr val="bg1"/>
                </a:solidFill>
                <a:effectLst/>
                <a:latin typeface="Comic Sans MS" panose="030F0702030302020204" pitchFamily="66" charset="0"/>
              </a:rPr>
              <a:t/>
            </a:r>
            <a:br>
              <a:rPr lang="pl-PL" sz="2700" dirty="0">
                <a:solidFill>
                  <a:schemeClr val="bg1"/>
                </a:solidFill>
                <a:effectLst/>
                <a:latin typeface="Comic Sans MS" panose="030F0702030302020204" pitchFamily="66" charset="0"/>
              </a:rPr>
            </a:br>
            <a:r>
              <a:rPr lang="pl-PL" sz="2700" dirty="0" smtClean="0">
                <a:solidFill>
                  <a:schemeClr val="bg1"/>
                </a:solidFill>
                <a:effectLst/>
                <a:latin typeface="Comic Sans MS" panose="030F0702030302020204" pitchFamily="66" charset="0"/>
              </a:rPr>
              <a:t/>
            </a:r>
            <a:br>
              <a:rPr lang="pl-PL" sz="2700" dirty="0" smtClean="0">
                <a:solidFill>
                  <a:schemeClr val="bg1"/>
                </a:solidFill>
                <a:effectLst/>
                <a:latin typeface="Comic Sans MS" panose="030F0702030302020204" pitchFamily="66" charset="0"/>
              </a:rPr>
            </a:br>
            <a:r>
              <a:rPr lang="pl-PL" sz="2700" dirty="0">
                <a:solidFill>
                  <a:schemeClr val="bg1"/>
                </a:solidFill>
                <a:effectLst/>
                <a:latin typeface="Comic Sans MS" panose="030F0702030302020204" pitchFamily="66" charset="0"/>
              </a:rPr>
              <a:t/>
            </a:r>
            <a:br>
              <a:rPr lang="pl-PL" sz="2700" dirty="0">
                <a:solidFill>
                  <a:schemeClr val="bg1"/>
                </a:solidFill>
                <a:effectLst/>
                <a:latin typeface="Comic Sans MS" panose="030F0702030302020204" pitchFamily="66" charset="0"/>
              </a:rPr>
            </a:br>
            <a:r>
              <a:rPr lang="pl-PL" sz="2700" dirty="0" smtClean="0">
                <a:solidFill>
                  <a:schemeClr val="bg1"/>
                </a:solidFill>
                <a:effectLst/>
                <a:latin typeface="Comic Sans MS" panose="030F0702030302020204" pitchFamily="66" charset="0"/>
              </a:rPr>
              <a:t/>
            </a:r>
            <a:br>
              <a:rPr lang="pl-PL" sz="2700" dirty="0" smtClean="0">
                <a:solidFill>
                  <a:schemeClr val="bg1"/>
                </a:solidFill>
                <a:effectLst/>
                <a:latin typeface="Comic Sans MS" panose="030F0702030302020204" pitchFamily="66" charset="0"/>
              </a:rPr>
            </a:br>
            <a:r>
              <a:rPr lang="pl-PL" sz="2700" dirty="0" smtClean="0">
                <a:solidFill>
                  <a:schemeClr val="bg1"/>
                </a:solidFill>
                <a:effectLst/>
                <a:latin typeface="Comic Sans MS" panose="030F0702030302020204" pitchFamily="66" charset="0"/>
              </a:rPr>
              <a:t>Śluzówka </a:t>
            </a:r>
            <a:r>
              <a:rPr lang="pl-PL" sz="2700" dirty="0">
                <a:solidFill>
                  <a:schemeClr val="bg1"/>
                </a:solidFill>
                <a:effectLst/>
                <a:latin typeface="Comic Sans MS" panose="030F0702030302020204" pitchFamily="66" charset="0"/>
              </a:rPr>
              <a:t>języka jest wilgotna, różowa, pokryta licznymi brodawkami językowymi. Brodawki języka to wyrostki </a:t>
            </a:r>
            <a:r>
              <a:rPr lang="pl-PL" sz="2700" dirty="0" smtClean="0">
                <a:solidFill>
                  <a:schemeClr val="bg1"/>
                </a:solidFill>
                <a:effectLst/>
                <a:latin typeface="Comic Sans MS" panose="030F0702030302020204" pitchFamily="66" charset="0"/>
              </a:rPr>
              <a:t>tkanki łącznej, </a:t>
            </a:r>
            <a:r>
              <a:rPr lang="pl-PL" sz="2700" dirty="0">
                <a:solidFill>
                  <a:schemeClr val="bg1"/>
                </a:solidFill>
                <a:effectLst/>
                <a:latin typeface="Comic Sans MS" panose="030F0702030302020204" pitchFamily="66" charset="0"/>
              </a:rPr>
              <a:t>które wystają ponad powierzchnię śluzówki i są pokryte </a:t>
            </a:r>
            <a:r>
              <a:rPr lang="pl-PL" sz="2700" dirty="0" smtClean="0">
                <a:solidFill>
                  <a:schemeClr val="bg1"/>
                </a:solidFill>
                <a:effectLst/>
                <a:latin typeface="Comic Sans MS" panose="030F0702030302020204" pitchFamily="66" charset="0"/>
              </a:rPr>
              <a:t>nabłonkiem </a:t>
            </a:r>
            <a:r>
              <a:rPr lang="pl-PL" sz="2700" dirty="0">
                <a:solidFill>
                  <a:schemeClr val="bg1"/>
                </a:solidFill>
                <a:effectLst/>
                <a:latin typeface="Comic Sans MS" panose="030F0702030302020204" pitchFamily="66" charset="0"/>
              </a:rPr>
              <a:t>wielowarstwowym płaskim. U człowieka występuje sześć rodzajów brodawek, które dzielimy na brodawki mechaniczne (służą do pobierania, rozdrabniania pokarmu) oraz brodawki smakowe (zawierające kubki smakowe</a:t>
            </a:r>
            <a:r>
              <a:rPr lang="pl-PL" sz="2700" dirty="0" smtClean="0">
                <a:solidFill>
                  <a:schemeClr val="bg1"/>
                </a:solidFill>
                <a:effectLst/>
                <a:latin typeface="Comic Sans MS" panose="030F0702030302020204" pitchFamily="66" charset="0"/>
              </a:rPr>
              <a:t>):</a:t>
            </a:r>
            <a:br>
              <a:rPr lang="pl-PL" sz="2700" dirty="0" smtClean="0">
                <a:solidFill>
                  <a:schemeClr val="bg1"/>
                </a:solidFill>
                <a:effectLst/>
                <a:latin typeface="Comic Sans MS" panose="030F0702030302020204" pitchFamily="66" charset="0"/>
              </a:rPr>
            </a:br>
            <a:r>
              <a:rPr lang="pl-PL" sz="2700" dirty="0">
                <a:solidFill>
                  <a:schemeClr val="bg1"/>
                </a:solidFill>
                <a:effectLst/>
                <a:latin typeface="Comic Sans MS" panose="030F0702030302020204" pitchFamily="66" charset="0"/>
              </a:rPr>
              <a:t/>
            </a:r>
            <a:br>
              <a:rPr lang="pl-PL" sz="2700" dirty="0">
                <a:solidFill>
                  <a:schemeClr val="bg1"/>
                </a:solidFill>
                <a:effectLst/>
                <a:latin typeface="Comic Sans MS" panose="030F0702030302020204" pitchFamily="66" charset="0"/>
              </a:rPr>
            </a:br>
            <a:r>
              <a:rPr lang="pl-PL" sz="2700" dirty="0" smtClean="0">
                <a:solidFill>
                  <a:schemeClr val="bg1"/>
                </a:solidFill>
                <a:effectLst/>
                <a:latin typeface="Comic Sans MS" panose="030F0702030302020204" pitchFamily="66" charset="0"/>
              </a:rPr>
              <a:t/>
            </a:r>
            <a:br>
              <a:rPr lang="pl-PL" sz="2700" dirty="0" smtClean="0">
                <a:solidFill>
                  <a:schemeClr val="bg1"/>
                </a:solidFill>
                <a:effectLst/>
                <a:latin typeface="Comic Sans MS" panose="030F0702030302020204" pitchFamily="66" charset="0"/>
              </a:rPr>
            </a:br>
            <a:r>
              <a:rPr lang="pl-PL" sz="2700" dirty="0">
                <a:solidFill>
                  <a:schemeClr val="bg1"/>
                </a:solidFill>
                <a:effectLst/>
                <a:latin typeface="Comic Sans MS" panose="030F0702030302020204" pitchFamily="66" charset="0"/>
              </a:rPr>
              <a:t/>
            </a:r>
            <a:br>
              <a:rPr lang="pl-PL" sz="2700" dirty="0">
                <a:solidFill>
                  <a:schemeClr val="bg1"/>
                </a:solidFill>
                <a:effectLst/>
                <a:latin typeface="Comic Sans MS" panose="030F0702030302020204" pitchFamily="66" charset="0"/>
              </a:rPr>
            </a:br>
            <a:r>
              <a:rPr lang="pl-PL" sz="2700" dirty="0">
                <a:solidFill>
                  <a:schemeClr val="bg1"/>
                </a:solidFill>
                <a:effectLst/>
                <a:latin typeface="Comic Sans MS" panose="030F0702030302020204" pitchFamily="66" charset="0"/>
              </a:rPr>
              <a:t/>
            </a:r>
            <a:br>
              <a:rPr lang="pl-PL" sz="2700" dirty="0">
                <a:solidFill>
                  <a:schemeClr val="bg1"/>
                </a:solidFill>
                <a:effectLst/>
                <a:latin typeface="Comic Sans MS" panose="030F0702030302020204" pitchFamily="66" charset="0"/>
              </a:rPr>
            </a:br>
            <a:r>
              <a:rPr lang="pl-PL" sz="2700" dirty="0" smtClean="0">
                <a:solidFill>
                  <a:schemeClr val="bg1"/>
                </a:solidFill>
                <a:effectLst/>
                <a:latin typeface="Comic Sans MS" panose="030F0702030302020204" pitchFamily="66" charset="0"/>
              </a:rPr>
              <a:t/>
            </a:r>
            <a:br>
              <a:rPr lang="pl-PL" sz="2700" dirty="0" smtClean="0">
                <a:solidFill>
                  <a:schemeClr val="bg1"/>
                </a:solidFill>
                <a:effectLst/>
                <a:latin typeface="Comic Sans MS" panose="030F0702030302020204" pitchFamily="66" charset="0"/>
              </a:rPr>
            </a:br>
            <a:r>
              <a:rPr lang="pl-PL" sz="2700" dirty="0">
                <a:solidFill>
                  <a:schemeClr val="bg1"/>
                </a:solidFill>
                <a:effectLst/>
                <a:latin typeface="Comic Sans MS" panose="030F0702030302020204" pitchFamily="66" charset="0"/>
              </a:rPr>
              <a:t/>
            </a:r>
            <a:br>
              <a:rPr lang="pl-PL" sz="2700" dirty="0">
                <a:solidFill>
                  <a:schemeClr val="bg1"/>
                </a:solidFill>
                <a:effectLst/>
                <a:latin typeface="Comic Sans MS" panose="030F0702030302020204" pitchFamily="66" charset="0"/>
              </a:rPr>
            </a:br>
            <a:r>
              <a:rPr lang="pl-PL" sz="2700" dirty="0" smtClean="0">
                <a:solidFill>
                  <a:schemeClr val="bg1"/>
                </a:solidFill>
                <a:effectLst/>
                <a:latin typeface="Comic Sans MS" panose="030F0702030302020204" pitchFamily="66" charset="0"/>
              </a:rPr>
              <a:t/>
            </a:r>
            <a:br>
              <a:rPr lang="pl-PL" sz="2700" dirty="0" smtClean="0">
                <a:solidFill>
                  <a:schemeClr val="bg1"/>
                </a:solidFill>
                <a:effectLst/>
                <a:latin typeface="Comic Sans MS" panose="030F0702030302020204" pitchFamily="66" charset="0"/>
              </a:rPr>
            </a:br>
            <a:r>
              <a:rPr lang="pl-PL" sz="1300" dirty="0" smtClean="0">
                <a:solidFill>
                  <a:schemeClr val="bg1">
                    <a:lumMod val="95000"/>
                    <a:lumOff val="5000"/>
                  </a:schemeClr>
                </a:solidFill>
                <a:effectLst/>
              </a:rPr>
              <a:t>Brodawki </a:t>
            </a:r>
            <a:r>
              <a:rPr lang="pl-PL" sz="1300" dirty="0">
                <a:solidFill>
                  <a:schemeClr val="bg1">
                    <a:lumMod val="95000"/>
                    <a:lumOff val="5000"/>
                  </a:schemeClr>
                </a:solidFill>
                <a:effectLst/>
              </a:rPr>
              <a:t>liściaste - zdjęcie mikroskopowe</a:t>
            </a:r>
            <a:br>
              <a:rPr lang="pl-PL" sz="1300" dirty="0">
                <a:solidFill>
                  <a:schemeClr val="bg1">
                    <a:lumMod val="95000"/>
                    <a:lumOff val="5000"/>
                  </a:schemeClr>
                </a:solidFill>
                <a:effectLst/>
              </a:rPr>
            </a:br>
            <a:r>
              <a:rPr lang="pl-PL" sz="1100" dirty="0">
                <a:solidFill>
                  <a:schemeClr val="bg1">
                    <a:lumMod val="95000"/>
                    <a:lumOff val="5000"/>
                  </a:schemeClr>
                </a:solidFill>
                <a:effectLst/>
              </a:rPr>
              <a:t>Ryc. Internet - Wikipedia</a:t>
            </a:r>
            <a:r>
              <a:rPr lang="pl-PL" sz="1300" dirty="0">
                <a:solidFill>
                  <a:schemeClr val="bg1">
                    <a:lumMod val="95000"/>
                    <a:lumOff val="5000"/>
                  </a:schemeClr>
                </a:solidFill>
                <a:effectLst/>
              </a:rPr>
              <a:t/>
            </a:r>
            <a:br>
              <a:rPr lang="pl-PL" sz="1300" dirty="0">
                <a:solidFill>
                  <a:schemeClr val="bg1">
                    <a:lumMod val="95000"/>
                    <a:lumOff val="5000"/>
                  </a:schemeClr>
                </a:solidFill>
                <a:effectLst/>
              </a:rPr>
            </a:br>
            <a:r>
              <a:rPr lang="pl-PL" sz="2200" dirty="0" smtClean="0">
                <a:solidFill>
                  <a:schemeClr val="bg1"/>
                </a:solidFill>
                <a:effectLst/>
              </a:rPr>
              <a:t/>
            </a:r>
            <a:br>
              <a:rPr lang="pl-PL" sz="2200" dirty="0" smtClean="0">
                <a:solidFill>
                  <a:schemeClr val="bg1"/>
                </a:solidFill>
                <a:effectLst/>
              </a:rPr>
            </a:br>
            <a:r>
              <a:rPr lang="pl-PL" sz="1000" dirty="0">
                <a:effectLst/>
              </a:rPr>
              <a:t/>
            </a:r>
            <a:br>
              <a:rPr lang="pl-PL" sz="1000" dirty="0">
                <a:effectLst/>
              </a:rPr>
            </a:br>
            <a:r>
              <a:rPr lang="pl-PL" sz="1000" dirty="0" smtClean="0">
                <a:effectLst/>
              </a:rPr>
              <a:t/>
            </a:r>
            <a:br>
              <a:rPr lang="pl-PL" sz="1000" dirty="0" smtClean="0">
                <a:effectLst/>
              </a:rPr>
            </a:br>
            <a:r>
              <a:rPr lang="pl-PL" sz="1000" dirty="0">
                <a:effectLst/>
              </a:rPr>
              <a:t/>
            </a:r>
            <a:br>
              <a:rPr lang="pl-PL" sz="1000" dirty="0">
                <a:effectLst/>
              </a:rPr>
            </a:br>
            <a:r>
              <a:rPr lang="pl-PL" sz="1000" dirty="0" smtClean="0">
                <a:effectLst/>
              </a:rPr>
              <a:t/>
            </a:r>
            <a:br>
              <a:rPr lang="pl-PL" sz="1000" dirty="0" smtClean="0">
                <a:effectLst/>
              </a:rPr>
            </a:br>
            <a:r>
              <a:rPr lang="pl-PL" sz="1000" dirty="0">
                <a:effectLst/>
              </a:rPr>
              <a:t/>
            </a:r>
            <a:br>
              <a:rPr lang="pl-PL" sz="1000" dirty="0">
                <a:effectLst/>
              </a:rPr>
            </a:br>
            <a:r>
              <a:rPr lang="pl-PL" sz="1000" dirty="0" smtClean="0">
                <a:effectLst/>
              </a:rPr>
              <a:t/>
            </a:r>
            <a:br>
              <a:rPr lang="pl-PL" sz="1000" dirty="0" smtClean="0">
                <a:effectLst/>
              </a:rPr>
            </a:br>
            <a:r>
              <a:rPr lang="pl-PL" sz="1000" dirty="0">
                <a:effectLst/>
              </a:rPr>
              <a:t/>
            </a:r>
            <a:br>
              <a:rPr lang="pl-PL" sz="1000" dirty="0">
                <a:effectLst/>
              </a:rPr>
            </a:br>
            <a:r>
              <a:rPr lang="pl-PL" sz="1000" dirty="0" smtClean="0">
                <a:effectLst/>
              </a:rPr>
              <a:t/>
            </a:r>
            <a:br>
              <a:rPr lang="pl-PL" sz="1000" dirty="0" smtClean="0">
                <a:effectLst/>
              </a:rPr>
            </a:br>
            <a:r>
              <a:rPr lang="pl-PL" sz="1000" dirty="0">
                <a:effectLst/>
              </a:rPr>
              <a:t/>
            </a:r>
            <a:br>
              <a:rPr lang="pl-PL" sz="1000" dirty="0">
                <a:effectLst/>
              </a:rPr>
            </a:br>
            <a:r>
              <a:rPr lang="pl-PL" sz="1000" dirty="0" smtClean="0">
                <a:effectLst/>
              </a:rPr>
              <a:t/>
            </a:r>
            <a:br>
              <a:rPr lang="pl-PL" sz="1000" dirty="0" smtClean="0">
                <a:effectLst/>
              </a:rPr>
            </a:br>
            <a:endParaRPr lang="pl-PL" sz="1000" dirty="0"/>
          </a:p>
        </p:txBody>
      </p:sp>
      <p:pic>
        <p:nvPicPr>
          <p:cNvPr id="4" name="Obraz 3" descr="300px-Papillae_foliatae">
            <a:hlinkClick r:id="rId2" tooltip="Brodawki liściaste - zdjęcie mikroskopowe"/>
          </p:cNvPr>
          <p:cNvPicPr/>
          <p:nvPr/>
        </p:nvPicPr>
        <p:blipFill>
          <a:blip r:embed="rId3">
            <a:extLst>
              <a:ext uri="{28A0092B-C50C-407E-A947-70E740481C1C}">
                <a14:useLocalDpi xmlns:a14="http://schemas.microsoft.com/office/drawing/2010/main" val="0"/>
              </a:ext>
            </a:extLst>
          </a:blip>
          <a:srcRect/>
          <a:stretch>
            <a:fillRect/>
          </a:stretch>
        </p:blipFill>
        <p:spPr bwMode="auto">
          <a:xfrm>
            <a:off x="2555776" y="3717032"/>
            <a:ext cx="3816424" cy="2376264"/>
          </a:xfrm>
          <a:prstGeom prst="rect">
            <a:avLst/>
          </a:prstGeom>
          <a:noFill/>
          <a:ln>
            <a:noFill/>
          </a:ln>
        </p:spPr>
      </p:pic>
    </p:spTree>
    <p:extLst>
      <p:ext uri="{BB962C8B-B14F-4D97-AF65-F5344CB8AC3E}">
        <p14:creationId xmlns:p14="http://schemas.microsoft.com/office/powerpoint/2010/main" val="1518720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106690"/>
          </a:xfrm>
        </p:spPr>
        <p:txBody>
          <a:bodyPr>
            <a:normAutofit fontScale="90000"/>
          </a:bodyPr>
          <a:lstStyle/>
          <a:p>
            <a:pPr>
              <a:lnSpc>
                <a:spcPct val="150000"/>
              </a:lnSpc>
            </a:pPr>
            <a:r>
              <a:rPr lang="pl-PL" sz="2800" dirty="0">
                <a:solidFill>
                  <a:schemeClr val="bg1">
                    <a:lumMod val="95000"/>
                    <a:lumOff val="5000"/>
                  </a:schemeClr>
                </a:solidFill>
                <a:effectLst/>
                <a:latin typeface="Comic Sans MS" panose="030F0702030302020204" pitchFamily="66" charset="0"/>
              </a:rPr>
              <a:t>Zmysł smaku, podobnie jak zmysł powonienia, jest tzw. zmysłem chemicznym, ponieważ jego receptory smakowe reagują na substancje chemiczne znajdujące się w pokarmach lub napojach. Receptory smakowe zaliczane są do receptorów kontaktowych, gdyż odbierają informacje od substancji chemicznych działających bezpośrednio na język, na którym rozmieszczone są kubki smakowe.</a:t>
            </a:r>
            <a:br>
              <a:rPr lang="pl-PL" sz="2800" dirty="0">
                <a:solidFill>
                  <a:schemeClr val="bg1">
                    <a:lumMod val="95000"/>
                    <a:lumOff val="5000"/>
                  </a:schemeClr>
                </a:solidFill>
                <a:effectLst/>
                <a:latin typeface="Comic Sans MS" panose="030F0702030302020204" pitchFamily="66" charset="0"/>
              </a:rPr>
            </a:br>
            <a:endParaRPr lang="pl-PL" sz="2800" dirty="0">
              <a:solidFill>
                <a:schemeClr val="bg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19045802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962674"/>
          </a:xfrm>
        </p:spPr>
        <p:txBody>
          <a:bodyPr>
            <a:noAutofit/>
          </a:bodyPr>
          <a:lstStyle/>
          <a:p>
            <a:pPr>
              <a:lnSpc>
                <a:spcPct val="150000"/>
              </a:lnSpc>
            </a:pP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Receptory </a:t>
            </a:r>
            <a:r>
              <a:rPr lang="pl-PL" sz="2400" dirty="0">
                <a:solidFill>
                  <a:schemeClr val="bg1">
                    <a:lumMod val="95000"/>
                    <a:lumOff val="5000"/>
                  </a:schemeClr>
                </a:solidFill>
                <a:effectLst/>
                <a:latin typeface="Comic Sans MS" panose="030F0702030302020204" pitchFamily="66" charset="0"/>
              </a:rPr>
              <a:t>smakowe odbierające bodźce smakowe znajdują się głównie na błonie śluzowej języka, </a:t>
            </a: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na </a:t>
            </a:r>
            <a:r>
              <a:rPr lang="pl-PL" sz="2400" dirty="0">
                <a:solidFill>
                  <a:schemeClr val="bg1">
                    <a:lumMod val="95000"/>
                    <a:lumOff val="5000"/>
                  </a:schemeClr>
                </a:solidFill>
                <a:effectLst/>
                <a:latin typeface="Comic Sans MS" panose="030F0702030302020204" pitchFamily="66" charset="0"/>
              </a:rPr>
              <a:t>podniebieniu miękkim i tylnej ściance gardła. Receptory smakowe odbierają podniety chemiczne pochodzące jedynie z substancji rozpuszczonych </a:t>
            </a: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w </a:t>
            </a:r>
            <a:r>
              <a:rPr lang="pl-PL" sz="2400" dirty="0">
                <a:solidFill>
                  <a:schemeClr val="bg1">
                    <a:lumMod val="95000"/>
                    <a:lumOff val="5000"/>
                  </a:schemeClr>
                </a:solidFill>
                <a:effectLst/>
                <a:latin typeface="Comic Sans MS" panose="030F0702030302020204" pitchFamily="66" charset="0"/>
              </a:rPr>
              <a:t>wodzie. Najszybciej reagują na te substancje, które dostaną się do jamy ustnej w postaci roztworów, a wolniej na te substancje, które zostają wprowadzone w postaci suchej i są rozpuszczone dopiero w ślinie.</a:t>
            </a:r>
            <a:br>
              <a:rPr lang="pl-PL" sz="2400" dirty="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
            </a:r>
            <a:br>
              <a:rPr lang="pl-PL" sz="2400" dirty="0">
                <a:solidFill>
                  <a:schemeClr val="bg1">
                    <a:lumMod val="95000"/>
                    <a:lumOff val="5000"/>
                  </a:schemeClr>
                </a:solidFill>
                <a:effectLst/>
                <a:latin typeface="Comic Sans MS" panose="030F0702030302020204" pitchFamily="66" charset="0"/>
              </a:rPr>
            </a:br>
            <a:endParaRPr lang="pl-PL" sz="2400" dirty="0">
              <a:solidFill>
                <a:schemeClr val="bg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1368464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466730"/>
          </a:xfrm>
        </p:spPr>
        <p:txBody>
          <a:bodyPr>
            <a:noAutofit/>
          </a:bodyPr>
          <a:lstStyle/>
          <a:p>
            <a:pPr>
              <a:lnSpc>
                <a:spcPct val="150000"/>
              </a:lnSpc>
            </a:pP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Kubek </a:t>
            </a:r>
            <a:r>
              <a:rPr lang="pl-PL" sz="2400" dirty="0">
                <a:solidFill>
                  <a:schemeClr val="bg1">
                    <a:lumMod val="95000"/>
                    <a:lumOff val="5000"/>
                  </a:schemeClr>
                </a:solidFill>
                <a:effectLst/>
                <a:latin typeface="Comic Sans MS" panose="030F0702030302020204" pitchFamily="66" charset="0"/>
              </a:rPr>
              <a:t>smakowy jest podstawową jednostką czynnościowo- strukturalną zdolną do odbioru różnych wrażeń smakowych. </a:t>
            </a:r>
            <a:r>
              <a:rPr lang="pl-PL" sz="2400" dirty="0" smtClean="0">
                <a:solidFill>
                  <a:schemeClr val="bg1">
                    <a:lumMod val="95000"/>
                    <a:lumOff val="5000"/>
                  </a:schemeClr>
                </a:solidFill>
                <a:effectLst/>
                <a:latin typeface="Comic Sans MS" panose="030F0702030302020204" pitchFamily="66" charset="0"/>
              </a:rPr>
              <a:t>Komórki </a:t>
            </a:r>
            <a:r>
              <a:rPr lang="pl-PL" sz="2400" dirty="0">
                <a:solidFill>
                  <a:schemeClr val="bg1">
                    <a:lumMod val="95000"/>
                    <a:lumOff val="5000"/>
                  </a:schemeClr>
                </a:solidFill>
                <a:effectLst/>
                <a:latin typeface="Comic Sans MS" panose="030F0702030302020204" pitchFamily="66" charset="0"/>
              </a:rPr>
              <a:t>smakowe reagują na substancje chemiczne zawarte w pokarmach </a:t>
            </a: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i </a:t>
            </a:r>
            <a:r>
              <a:rPr lang="pl-PL" sz="2400" dirty="0">
                <a:solidFill>
                  <a:schemeClr val="bg1">
                    <a:lumMod val="95000"/>
                    <a:lumOff val="5000"/>
                  </a:schemeClr>
                </a:solidFill>
                <a:effectLst/>
                <a:latin typeface="Comic Sans MS" panose="030F0702030302020204" pitchFamily="66" charset="0"/>
              </a:rPr>
              <a:t>napojach, dlatego zaliczamy je do receptorów chemicznych typu kontaktowego. Najwięcej kubków smakowych występuje na grzbietowej powierzchni języka, który oprócz innych funkcji pełni rolę narządu smaku. Błona śluzowa języka wytwarza brodawki, w których znajdują się kubki smakowe.</a:t>
            </a:r>
            <a:br>
              <a:rPr lang="pl-PL" sz="2400" dirty="0">
                <a:solidFill>
                  <a:schemeClr val="bg1">
                    <a:lumMod val="95000"/>
                    <a:lumOff val="5000"/>
                  </a:schemeClr>
                </a:solidFill>
                <a:effectLst/>
                <a:latin typeface="Comic Sans MS" panose="030F0702030302020204" pitchFamily="66" charset="0"/>
              </a:rPr>
            </a:br>
            <a:endParaRPr lang="pl-PL" sz="2400" dirty="0">
              <a:solidFill>
                <a:schemeClr val="bg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716411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466730"/>
          </a:xfrm>
        </p:spPr>
        <p:txBody>
          <a:bodyPr>
            <a:normAutofit fontScale="90000"/>
          </a:bodyPr>
          <a:lstStyle/>
          <a:p>
            <a:pPr>
              <a:lnSpc>
                <a:spcPct val="150000"/>
              </a:lnSpc>
            </a:pP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Choć </a:t>
            </a:r>
            <a:r>
              <a:rPr lang="pl-PL" sz="2400" dirty="0">
                <a:solidFill>
                  <a:schemeClr val="bg1">
                    <a:lumMod val="95000"/>
                    <a:lumOff val="5000"/>
                  </a:schemeClr>
                </a:solidFill>
                <a:effectLst/>
                <a:latin typeface="Comic Sans MS" panose="030F0702030302020204" pitchFamily="66" charset="0"/>
              </a:rPr>
              <a:t>kubki smakowe </a:t>
            </a:r>
            <a:r>
              <a:rPr lang="pl-PL" sz="2400" dirty="0" smtClean="0">
                <a:solidFill>
                  <a:schemeClr val="bg1">
                    <a:lumMod val="95000"/>
                    <a:lumOff val="5000"/>
                  </a:schemeClr>
                </a:solidFill>
                <a:effectLst/>
                <a:latin typeface="Comic Sans MS" panose="030F0702030302020204" pitchFamily="66" charset="0"/>
              </a:rPr>
              <a:t> </a:t>
            </a:r>
            <a:r>
              <a:rPr lang="pl-PL" sz="2400" dirty="0">
                <a:solidFill>
                  <a:schemeClr val="bg1">
                    <a:lumMod val="95000"/>
                    <a:lumOff val="5000"/>
                  </a:schemeClr>
                </a:solidFill>
                <a:effectLst/>
                <a:latin typeface="Comic Sans MS" panose="030F0702030302020204" pitchFamily="66" charset="0"/>
              </a:rPr>
              <a:t>rozróżniają cztery rodzaje smaków: słodki, słony, kwaśny i gorzki.</a:t>
            </a:r>
            <a:br>
              <a:rPr lang="pl-PL" sz="2400" dirty="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Kubki smakowe mają odmienną wrażliwość chemiczną i to im umożliwia odróżnianie wrażeń smakowych.</a:t>
            </a:r>
            <a:br>
              <a:rPr lang="pl-PL" sz="2400" dirty="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Receptory smakowe nie odbierają poszczególnych smaków oddzielnie, jednak każdy smak wywołuje impuls elektryczny o innej charakterystyce. Impulsy elektryczne powstałe </a:t>
            </a:r>
            <a:r>
              <a:rPr lang="pl-PL" sz="2400" dirty="0" smtClean="0">
                <a:solidFill>
                  <a:schemeClr val="bg1">
                    <a:lumMod val="95000"/>
                    <a:lumOff val="5000"/>
                  </a:schemeClr>
                </a:solidFill>
                <a:effectLst/>
                <a:latin typeface="Comic Sans MS" panose="030F0702030302020204" pitchFamily="66" charset="0"/>
              </a:rPr>
              <a:t/>
            </a:r>
            <a:br>
              <a:rPr lang="pl-PL" sz="2400" dirty="0" smtClean="0">
                <a:solidFill>
                  <a:schemeClr val="bg1">
                    <a:lumMod val="95000"/>
                    <a:lumOff val="5000"/>
                  </a:schemeClr>
                </a:solidFill>
                <a:effectLst/>
                <a:latin typeface="Comic Sans MS" panose="030F0702030302020204" pitchFamily="66" charset="0"/>
              </a:rPr>
            </a:br>
            <a:r>
              <a:rPr lang="pl-PL" sz="2400" dirty="0" smtClean="0">
                <a:solidFill>
                  <a:schemeClr val="bg1">
                    <a:lumMod val="95000"/>
                    <a:lumOff val="5000"/>
                  </a:schemeClr>
                </a:solidFill>
                <a:effectLst/>
                <a:latin typeface="Comic Sans MS" panose="030F0702030302020204" pitchFamily="66" charset="0"/>
              </a:rPr>
              <a:t>w </a:t>
            </a:r>
            <a:r>
              <a:rPr lang="pl-PL" sz="2400" dirty="0">
                <a:solidFill>
                  <a:schemeClr val="bg1">
                    <a:lumMod val="95000"/>
                    <a:lumOff val="5000"/>
                  </a:schemeClr>
                </a:solidFill>
                <a:effectLst/>
                <a:latin typeface="Comic Sans MS" panose="030F0702030302020204" pitchFamily="66" charset="0"/>
              </a:rPr>
              <a:t>kubkach smakowych są przewodzone przez włókna nerwów </a:t>
            </a:r>
            <a:r>
              <a:rPr lang="pl-PL" sz="2400" dirty="0" smtClean="0">
                <a:solidFill>
                  <a:schemeClr val="bg1">
                    <a:lumMod val="95000"/>
                    <a:lumOff val="5000"/>
                  </a:schemeClr>
                </a:solidFill>
                <a:effectLst/>
                <a:latin typeface="Comic Sans MS" panose="030F0702030302020204" pitchFamily="66" charset="0"/>
              </a:rPr>
              <a:t>czaszkowych do </a:t>
            </a:r>
            <a:r>
              <a:rPr lang="pl-PL" sz="2400" dirty="0">
                <a:solidFill>
                  <a:schemeClr val="bg1">
                    <a:lumMod val="95000"/>
                    <a:lumOff val="5000"/>
                  </a:schemeClr>
                </a:solidFill>
                <a:effectLst/>
                <a:latin typeface="Comic Sans MS" panose="030F0702030302020204" pitchFamily="66" charset="0"/>
              </a:rPr>
              <a:t>ośrodków analizujących, znajdujących się w pniu mózgu, wzgórzu i w korze mózgu, w której kształtują się ostatecznie wrażenia smakowe.</a:t>
            </a:r>
            <a:br>
              <a:rPr lang="pl-PL" sz="2400" dirty="0">
                <a:solidFill>
                  <a:schemeClr val="bg1">
                    <a:lumMod val="95000"/>
                    <a:lumOff val="5000"/>
                  </a:schemeClr>
                </a:solidFill>
                <a:effectLst/>
                <a:latin typeface="Comic Sans MS" panose="030F0702030302020204" pitchFamily="66" charset="0"/>
              </a:rPr>
            </a:br>
            <a:r>
              <a:rPr lang="pl-PL" sz="2400" dirty="0">
                <a:solidFill>
                  <a:schemeClr val="bg1">
                    <a:lumMod val="95000"/>
                    <a:lumOff val="5000"/>
                  </a:schemeClr>
                </a:solidFill>
                <a:effectLst/>
                <a:latin typeface="Comic Sans MS" panose="030F0702030302020204" pitchFamily="66" charset="0"/>
              </a:rPr>
              <a:t/>
            </a:r>
            <a:br>
              <a:rPr lang="pl-PL" sz="2400" dirty="0">
                <a:solidFill>
                  <a:schemeClr val="bg1">
                    <a:lumMod val="95000"/>
                    <a:lumOff val="5000"/>
                  </a:schemeClr>
                </a:solidFill>
                <a:effectLst/>
                <a:latin typeface="Comic Sans MS" panose="030F0702030302020204" pitchFamily="66" charset="0"/>
              </a:rPr>
            </a:br>
            <a:endParaRPr lang="pl-PL" sz="2400" dirty="0">
              <a:solidFill>
                <a:schemeClr val="bg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16923641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erzchołek">
  <a:themeElements>
    <a:clrScheme name="Wierzchołek">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Wierzchołek">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ierzchołek">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86</TotalTime>
  <Words>349</Words>
  <Application>Microsoft Office PowerPoint</Application>
  <PresentationFormat>Pokaz na ekranie (4:3)</PresentationFormat>
  <Paragraphs>34</Paragraphs>
  <Slides>21</Slides>
  <Notes>0</Notes>
  <HiddenSlides>0</HiddenSlides>
  <MMClips>0</MMClips>
  <ScaleCrop>false</ScaleCrop>
  <HeadingPairs>
    <vt:vector size="4" baseType="variant">
      <vt:variant>
        <vt:lpstr>Motyw</vt:lpstr>
      </vt:variant>
      <vt:variant>
        <vt:i4>1</vt:i4>
      </vt:variant>
      <vt:variant>
        <vt:lpstr>Tytuły slajdów</vt:lpstr>
      </vt:variant>
      <vt:variant>
        <vt:i4>21</vt:i4>
      </vt:variant>
    </vt:vector>
  </HeadingPairs>
  <TitlesOfParts>
    <vt:vector size="22" baseType="lpstr">
      <vt:lpstr>Wierzchołek</vt:lpstr>
      <vt:lpstr>NARZĄDY ZMYSŁÓW</vt:lpstr>
      <vt:lpstr>Żywy organizm - za pomocą zmysłów stale odbiera z otoczenia informacje w postaci rozmaitych bodźców: mechanicznych, świetlnych, akustycznych, albo chemicznych. Narządy zmysłów są wyposażone  w wyspecjalizowane fizjologiczne jednostki, zwane receptorami, albo sensorami.  </vt:lpstr>
      <vt:lpstr>Narządy zmysłów mogą mieć budowę stosunkowo prostą - stanowić na przykład zakończenie pojedynczego włókna nerwowego i być pojedynczym receptorem (np. rozmaite narządy czucia skórnego) albo bardziej złożoną - tworzącą strukturę składającą się z większych skupisk pojedynczych receptorów (np. okolica węchowa błony śluzowej jamy nosowej), czy wreszcie - mogą tworzyć skomplikowany układ odbiorczo-analizujący (np. oko czy ucho),  w którym występujące w ogromnej liczbie receptory stanowią najważniejszy, choć tylko jeden z wielu elementów składowych zwartej całości.   </vt:lpstr>
      <vt:lpstr>     Narząd smaku  Język – wieloczynnościowy narząd, twór mięśniowy jamy gębowej kręgowców. Głównym zadaniem języka jest podsuwanie pokarmu pod zęby, mieszanie pokarmu w czasie żucia i przesuwanie kęsów pokarmu do gardła</vt:lpstr>
      <vt:lpstr>     Śluzówka języka jest wilgotna, różowa, pokryta licznymi brodawkami językowymi. Brodawki języka to wyrostki tkanki łącznej, które wystają ponad powierzchnię śluzówki i są pokryte nabłonkiem wielowarstwowym płaskim. U człowieka występuje sześć rodzajów brodawek, które dzielimy na brodawki mechaniczne (służą do pobierania, rozdrabniania pokarmu) oraz brodawki smakowe (zawierające kubki smakowe):        Brodawki liściaste - zdjęcie mikroskopowe Ryc. Internet - Wikipedia            </vt:lpstr>
      <vt:lpstr>Zmysł smaku, podobnie jak zmysł powonienia, jest tzw. zmysłem chemicznym, ponieważ jego receptory smakowe reagują na substancje chemiczne znajdujące się w pokarmach lub napojach. Receptory smakowe zaliczane są do receptorów kontaktowych, gdyż odbierają informacje od substancji chemicznych działających bezpośrednio na język, na którym rozmieszczone są kubki smakowe. </vt:lpstr>
      <vt:lpstr>  Receptory smakowe odbierające bodźce smakowe znajdują się głównie na błonie śluzowej języka,  na podniebieniu miękkim i tylnej ściance gardła. Receptory smakowe odbierają podniety chemiczne pochodzące jedynie z substancji rozpuszczonych  w wodzie. Najszybciej reagują na te substancje, które dostaną się do jamy ustnej w postaci roztworów, a wolniej na te substancje, które zostają wprowadzone w postaci suchej i są rozpuszczone dopiero w ślinie.  </vt:lpstr>
      <vt:lpstr> Kubek smakowy jest podstawową jednostką czynnościowo- strukturalną zdolną do odbioru różnych wrażeń smakowych. Komórki smakowe reagują na substancje chemiczne zawarte w pokarmach  i napojach, dlatego zaliczamy je do receptorów chemicznych typu kontaktowego. Najwięcej kubków smakowych występuje na grzbietowej powierzchni języka, który oprócz innych funkcji pełni rolę narządu smaku. Błona śluzowa języka wytwarza brodawki, w których znajdują się kubki smakowe. </vt:lpstr>
      <vt:lpstr> Choć kubki smakowe  rozróżniają cztery rodzaje smaków: słodki, słony, kwaśny i gorzki. Kubki smakowe mają odmienną wrażliwość chemiczną i to im umożliwia odróżnianie wrażeń smakowych. Receptory smakowe nie odbierają poszczególnych smaków oddzielnie, jednak każdy smak wywołuje impuls elektryczny o innej charakterystyce. Impulsy elektryczne powstałe  w kubkach smakowych są przewodzone przez włókna nerwów czaszkowych do ośrodków analizujących, znajdujących się w pniu mózgu, wzgórzu i w korze mózgu, w której kształtują się ostatecznie wrażenia smakowe.  </vt:lpstr>
      <vt:lpstr>Lokalizacja smaków na języku człowieka  Umiejscowienie kubków smakowych na języku: 1. Gorzki 2. Kwaśny    3. Słony 4. Słodki                                         Ryc. Internet - Wikipedia </vt:lpstr>
      <vt:lpstr>Narząd powonienia Węch jest jednym z dwóch, oprócz smaku, zmysłów chemicznych. Zapachy odczuwa się na skutek kontaktu związków  o własnościach zapachowych z receptorami, które "potrafią" je rozpoznawać i przesyłać odpowiednie sygnały do mózgu.  Narząd powonienia jest przystosowany do odbierania podniet chemicznych - gazowych.  </vt:lpstr>
      <vt:lpstr>  Komórki węchowe znajdują się w górnej części jamy nosowej (w nabłonku węchowym). Nabłonek węchowy wyposażony jest w rzęski, które sterczą w jamie nosowej jak anteny i odbierają bodźce węchowe. Od komórek węchowych biegną włókna nerwowe przewodzące do ośrodka węchowego mózgu.      Ryc. Internet - Wikipedia  </vt:lpstr>
      <vt:lpstr>W okolicy węchowej jamy nosowej znajduje się do kilkudziesięciu tysięcy receptorów rozróżniających najrozmaitsze zapachy. Każdy z nich charakteryzuje się różnym progiem pobudliwości dla różnych substancji. Receptory węchowe wykazują bardzo szybką adaptację; nawet najbardziej intensywny, czasem bardzo niemiły zapach (np. siarkowodoru), szybko przestaje przeszkadzać i nie musi minąć nawet kilka minut, by stał się w ogóle niewyczuwalny. </vt:lpstr>
      <vt:lpstr> Zmysł węchu i smaku odbierają bodźce  związane z działaniem składników chemicznych różnych ciał. Są to narządy przystosowane do odbierania bodźców chemicznych. Narząd węchu odbiera bodźce od ciał gazowych, narząd smaku od ciał płynnych. Do wrażeń smakowych dołączają wrażenia węchowe. Stany zapalne nosa związane z nieżytami błony śluzowej (np. katar) powodują brak wrażliwości zapachowej narządu powonienia. Tracimy też wówczas w dużej mierze smak. Kiedy jesteśmy przeziębieni, śluzówki są obrzęknięte, co uniemożliwia przedostanie się cząsteczek zapachowych do odpowiednich receptorów w nosie, przez co tracimy nie tylko węch, ale też poczucie smaku.   </vt:lpstr>
      <vt:lpstr>Ciekawostki o narządzie smaku i powonienia  - Zdolność odczuwania smaku zmienia się z upływem lat.    - Kubki smakowe szybko giną i są zastępowane nowymi. Liczba kubków smakowych u człowieka zmniejsza się z wiekiem  i w okresie starości występuje ich o połowę mniej niż było na początku (około 2000).   - U małych dzieci kubki smakowe występują nie tylko  w brodawkach smakowych rozmieszczonych na języku, ale także na wargach w okolicy ust.   - Utrata zmysłu węchu nazywa się anosmią.   - Fizjologowie są zdania, że węch jest jednym z najstarszych zmysłów. </vt:lpstr>
      <vt:lpstr>  - Wrażenia zapachowe są sprawą bardzo osobniczą. Ludzie posiadają większą bądź mniejszą wrażliwość ogólną na wszystkie zapachy, a także na poszczególne związki chemiczne. Np.: wrażliwość na octan izoamylu posiada tylko ok. 75% populacji w Europie, a pozostałe 25% jest nań prawie zupełnie niewrażliwa. Na dodatek jeden i ten sam związek chemiczny może dawać wrażenie zapachu przyjemnego lub przykrego w zależności od stężenia, a także w jakiej kombinacji występuje z innymi związkami chemicznymi.   </vt:lpstr>
      <vt:lpstr>- Wrażenia zapachowe zależą silnie u jednej i tej samej osoby od okoliczności, nastroju, stanu zdrowia i cyklu rozwojowego. Np.: u dorosłych kobiet wrażliwość na poszczególne zapachy zmienia się wraz cyklem miesiączkowym, zaś kobietom ciężarnym i karmiącym węch zmienia się bardzo radykalnie i są one w tym okresie zdolne do czucia zapachów, na które inni ludzie są całkowicie niewrażliwi i jednocześnie nie czują one  w tym czasie części zapachów normalnie odczuwanych przez większość ludzi. </vt:lpstr>
      <vt:lpstr>Mechanoreceptory Odbierają wszelkiego rodzaju zmiany mechaniczne, jak:   - ucisk  - odkształcenie   tkanek   - drgania. Są zlokalizowane w: - skórze - tkance podskórnej - mięśniach - ścięgnach - torebkach stawowych  - uchu wewnętrznym  - sercu i naczyniach krwionośnych - płucach - narządach jamy brzusznej </vt:lpstr>
      <vt:lpstr>Czucie dotyku wywołane odkształceniem skóry jest odbierane przez kilka typów mechanoreceptorów. Różne są ich czułości, ich rozmieszczenie i odmienne są też subiektywne doznania i odczucia zjawiska. Na skórze dorosłego człowieka jest ponad 500 tysięcy mechanoreceptorów. </vt:lpstr>
      <vt:lpstr>Prezentacja programu PowerPoint</vt:lpstr>
      <vt:lpstr>Literatura: Claude A. Villee „Biologia”, Państwowe Wydawnictwo Rolnicze i Leśne,  Warszawa 1990r.   Wanda Stęślicka „Nauka o człowieku” Wydawnictwa Szkolne i pedagogiczne, Warszawa 1983r.   J. Loritz- Dobrowolska, Z. Sendecka, E. Szedzianis, E. Wierbiłowicz „Biologia” Wydawnictwo pedagogiczne Operon, Gdynia  2007r.  Internet – Wikipedia, Wiem – darmowa encyklopedia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NARZĄDY ZMYSŁÓW</dc:title>
  <dc:creator>laptop</dc:creator>
  <cp:lastModifiedBy>laptop</cp:lastModifiedBy>
  <cp:revision>9</cp:revision>
  <dcterms:created xsi:type="dcterms:W3CDTF">2014-01-02T16:50:49Z</dcterms:created>
  <dcterms:modified xsi:type="dcterms:W3CDTF">2014-01-02T18:17:19Z</dcterms:modified>
</cp:coreProperties>
</file>