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57" r:id="rId4"/>
    <p:sldId id="295" r:id="rId5"/>
    <p:sldId id="297" r:id="rId6"/>
    <p:sldId id="298" r:id="rId7"/>
    <p:sldId id="299" r:id="rId8"/>
    <p:sldId id="258" r:id="rId9"/>
    <p:sldId id="259" r:id="rId10"/>
    <p:sldId id="285" r:id="rId11"/>
    <p:sldId id="278" r:id="rId12"/>
    <p:sldId id="29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8" r:id="rId29"/>
    <p:sldId id="289" r:id="rId30"/>
    <p:sldId id="293" r:id="rId31"/>
    <p:sldId id="290" r:id="rId32"/>
    <p:sldId id="277" r:id="rId33"/>
    <p:sldId id="279" r:id="rId34"/>
    <p:sldId id="280" r:id="rId35"/>
    <p:sldId id="281" r:id="rId36"/>
    <p:sldId id="282" r:id="rId37"/>
    <p:sldId id="283" r:id="rId38"/>
    <p:sldId id="284" r:id="rId39"/>
    <p:sldId id="286" r:id="rId40"/>
    <p:sldId id="287" r:id="rId41"/>
    <p:sldId id="291" r:id="rId42"/>
    <p:sldId id="300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231D28C-5C5A-4EA1-BF8D-659AE29A175D}">
          <p14:sldIdLst>
            <p14:sldId id="256"/>
            <p14:sldId id="301"/>
            <p14:sldId id="257"/>
            <p14:sldId id="295"/>
            <p14:sldId id="297"/>
            <p14:sldId id="298"/>
            <p14:sldId id="299"/>
            <p14:sldId id="258"/>
            <p14:sldId id="259"/>
            <p14:sldId id="285"/>
            <p14:sldId id="278"/>
            <p14:sldId id="292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8"/>
            <p14:sldId id="289"/>
            <p14:sldId id="293"/>
            <p14:sldId id="290"/>
            <p14:sldId id="277"/>
            <p14:sldId id="279"/>
            <p14:sldId id="280"/>
            <p14:sldId id="281"/>
            <p14:sldId id="282"/>
            <p14:sldId id="283"/>
            <p14:sldId id="284"/>
            <p14:sldId id="286"/>
            <p14:sldId id="287"/>
            <p14:sldId id="291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 lodówce</c:v>
                </c:pt>
              </c:strCache>
            </c:strRef>
          </c:tx>
          <c:spPr>
            <a:ln w="28575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Arkusz1!$A$2:$A$22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Arkusz1!$B$2:$B$22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Na parapecie</c:v>
                </c:pt>
              </c:strCache>
            </c:strRef>
          </c:tx>
          <c:spPr>
            <a:ln w="28575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dPt>
            <c:idx val="17"/>
            <c:bubble3D val="0"/>
          </c:dPt>
          <c:cat>
            <c:numRef>
              <c:f>Arkusz1!$A$2:$A$22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Arkusz1!$C$2:$C$22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7</c:v>
                </c:pt>
                <c:pt idx="6">
                  <c:v>15</c:v>
                </c:pt>
                <c:pt idx="7">
                  <c:v>17</c:v>
                </c:pt>
                <c:pt idx="8">
                  <c:v>21</c:v>
                </c:pt>
                <c:pt idx="9">
                  <c:v>27</c:v>
                </c:pt>
                <c:pt idx="10">
                  <c:v>32</c:v>
                </c:pt>
                <c:pt idx="11">
                  <c:v>40</c:v>
                </c:pt>
                <c:pt idx="12">
                  <c:v>49</c:v>
                </c:pt>
                <c:pt idx="13">
                  <c:v>56</c:v>
                </c:pt>
                <c:pt idx="14">
                  <c:v>69</c:v>
                </c:pt>
                <c:pt idx="15">
                  <c:v>76</c:v>
                </c:pt>
                <c:pt idx="16">
                  <c:v>81</c:v>
                </c:pt>
                <c:pt idx="17">
                  <c:v>99</c:v>
                </c:pt>
                <c:pt idx="18">
                  <c:v>116</c:v>
                </c:pt>
                <c:pt idx="19">
                  <c:v>127</c:v>
                </c:pt>
                <c:pt idx="20">
                  <c:v>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52576"/>
        <c:axId val="39366656"/>
      </c:lineChart>
      <c:catAx>
        <c:axId val="3935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366656"/>
        <c:crosses val="autoZero"/>
        <c:auto val="1"/>
        <c:lblAlgn val="ctr"/>
        <c:lblOffset val="100"/>
        <c:noMultiLvlLbl val="0"/>
      </c:catAx>
      <c:valAx>
        <c:axId val="3936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352576"/>
        <c:crosses val="autoZero"/>
        <c:crossBetween val="between"/>
      </c:valAx>
    </c:plotArea>
    <c:legend>
      <c:legendPos val="r"/>
      <c:layout/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9780183727034E-2"/>
          <c:y val="5.0632874015748029E-2"/>
          <c:w val="0.59847687007874018"/>
          <c:h val="0.83404921259842524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 lodówce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Arkusz1!$A$2:$A$8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Na parapecie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Pt>
            <c:idx val="0"/>
            <c:bubble3D val="0"/>
            <c:spPr/>
          </c:dPt>
          <c:cat>
            <c:numRef>
              <c:f>Arkusz1!$A$2:$A$8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Arkusz1!$C$2:$C$8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24</c:v>
                </c:pt>
                <c:pt idx="4">
                  <c:v>35</c:v>
                </c:pt>
                <c:pt idx="5">
                  <c:v>40</c:v>
                </c:pt>
                <c:pt idx="6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63232"/>
        <c:axId val="40864768"/>
      </c:lineChart>
      <c:catAx>
        <c:axId val="408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64768"/>
        <c:crosses val="autoZero"/>
        <c:auto val="1"/>
        <c:lblAlgn val="l"/>
        <c:lblOffset val="100"/>
        <c:noMultiLvlLbl val="0"/>
      </c:catAx>
      <c:valAx>
        <c:axId val="408647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0863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B92389F-CD88-4167-A0AB-682511247C8C}" type="datetimeFigureOut">
              <a:rPr lang="pl-PL" smtClean="0"/>
              <a:t>2013-02-05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2373C0C-4921-45D1-BD22-CD70B9F6398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8.wdp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1.wdp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87624" y="1166843"/>
            <a:ext cx="484818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 </a:t>
            </a:r>
          </a:p>
          <a:p>
            <a:pPr algn="ctr"/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Edukacyjny </a:t>
            </a:r>
          </a:p>
          <a:p>
            <a:pPr algn="ctr"/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uczniów </a:t>
            </a:r>
          </a:p>
          <a:p>
            <a:pPr algn="ctr"/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klasy 2b</a:t>
            </a:r>
            <a:endParaRPr lang="pl-P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66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305342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dirty="0" smtClean="0"/>
              <a:t>Do </a:t>
            </a:r>
            <a:r>
              <a:rPr lang="pl-PL" sz="3600" dirty="0"/>
              <a:t>kiełkowania potrzebne są przede wszystkim </a:t>
            </a:r>
            <a:r>
              <a:rPr lang="pl-PL" sz="3600" dirty="0" smtClean="0"/>
              <a:t>odpowiednio </a:t>
            </a:r>
            <a:r>
              <a:rPr lang="pl-PL" sz="3600" dirty="0"/>
              <a:t>wysoka wilgotność i temperatura. </a:t>
            </a:r>
            <a:endParaRPr lang="pl-PL" sz="3600" dirty="0" smtClean="0"/>
          </a:p>
          <a:p>
            <a:pPr algn="ctr">
              <a:lnSpc>
                <a:spcPct val="150000"/>
              </a:lnSpc>
            </a:pPr>
            <a:r>
              <a:rPr lang="pl-PL" sz="3600" dirty="0" smtClean="0"/>
              <a:t>Wzrost </a:t>
            </a:r>
            <a:r>
              <a:rPr lang="pl-PL" sz="3600" dirty="0"/>
              <a:t>rośliny zaczyna się dopiero wtedy gdy warunki są wystarczająco </a:t>
            </a:r>
            <a:r>
              <a:rPr lang="pl-PL" sz="3600" dirty="0" smtClean="0"/>
              <a:t>dobre.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955627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3548" y="428179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/>
              <a:t>Fasola</a:t>
            </a:r>
            <a:r>
              <a:rPr lang="pl-PL" sz="2800" dirty="0"/>
              <a:t> (</a:t>
            </a:r>
            <a:r>
              <a:rPr lang="pl-PL" sz="2800" i="1" dirty="0" err="1"/>
              <a:t>Phaseolus</a:t>
            </a:r>
            <a:r>
              <a:rPr lang="pl-PL" sz="2800" dirty="0"/>
              <a:t> L.) – rodzaj </a:t>
            </a:r>
            <a:r>
              <a:rPr lang="pl-PL" sz="2800" dirty="0" smtClean="0"/>
              <a:t>rośliny jednorocznej </a:t>
            </a:r>
            <a:r>
              <a:rPr lang="pl-PL" sz="2800" dirty="0"/>
              <a:t>lub </a:t>
            </a:r>
            <a:r>
              <a:rPr lang="pl-PL" sz="2800" dirty="0" smtClean="0"/>
              <a:t>byliny należącej </a:t>
            </a:r>
            <a:r>
              <a:rPr lang="pl-PL" sz="2800" dirty="0"/>
              <a:t>do rodziny bobowatych. Pochodzi z Ameryki Południowej i do Europy dotarła po odkryciu Ameryki przez Krzysztofa Kolumba. Do rodzaju tego, liczącego ponad 30 gatunków, należą jedne z ważniejszych roślin uprawnych. W Polsce nie rosną dziko, wyłącznie jako rośliny uprawne. Gatunkiem typowym jest </a:t>
            </a:r>
            <a:r>
              <a:rPr lang="pl-PL" sz="2800" i="1" dirty="0" err="1"/>
              <a:t>Phaseolus</a:t>
            </a:r>
            <a:r>
              <a:rPr lang="pl-PL" sz="2800" i="1" dirty="0"/>
              <a:t> </a:t>
            </a:r>
            <a:r>
              <a:rPr lang="pl-PL" sz="2800" i="1" dirty="0" err="1"/>
              <a:t>vulgaris</a:t>
            </a:r>
            <a:r>
              <a:rPr lang="pl-PL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pl-PL" sz="2800" dirty="0"/>
              <a:t>Fasola jest rośliną </a:t>
            </a:r>
            <a:r>
              <a:rPr lang="pl-PL" sz="2800" dirty="0" smtClean="0"/>
              <a:t>ciepłolubną.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86753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upload.wikimedia.org/wikipedia/commons/2/2f/Illustration_Phaseolus_coccineus0_clean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1125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624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857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86265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1 (1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709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857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86266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4 (4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56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857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86265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5 (5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687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6 (6 listopada)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85736"/>
          </a:xfrm>
        </p:spPr>
      </p:pic>
      <p:pic>
        <p:nvPicPr>
          <p:cNvPr id="11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935618"/>
            <a:ext cx="4039985" cy="3085669"/>
          </a:xfrm>
        </p:spPr>
      </p:pic>
    </p:spTree>
    <p:extLst>
      <p:ext uri="{BB962C8B-B14F-4D97-AF65-F5344CB8AC3E}">
        <p14:creationId xmlns:p14="http://schemas.microsoft.com/office/powerpoint/2010/main" val="2535374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040188" cy="301372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41775" cy="3014257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7 (7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57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040188" cy="30243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41775" cy="3024336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8 (8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474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857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86265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9 (9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5476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628800"/>
            <a:ext cx="6324600" cy="26642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b="1" dirty="0" smtClean="0"/>
              <a:t>JAK TEMPERATURA WPŁYWA NA SZYBKOŚĆ KIEŁKOWANIA NASION?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691901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22975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230281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10 (10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11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857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86265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11 (11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142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1372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14257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13 (13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98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1372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14257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14 (14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276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1372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14257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16 (16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6585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1372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14257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18 (18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653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552"/>
            <a:ext cx="4040188" cy="301372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35022"/>
            <a:ext cx="4041775" cy="3014257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Fasola – dzień 21 (21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318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8341"/>
              </p:ext>
            </p:extLst>
          </p:nvPr>
        </p:nvGraphicFramePr>
        <p:xfrm>
          <a:off x="395536" y="1916832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Szybkość kiełkowania nasion fasoli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170080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</a:t>
            </a:r>
            <a:r>
              <a:rPr lang="pl-PL" sz="1400" dirty="0" smtClean="0"/>
              <a:t>ysokość w mm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073687" y="585428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Ilość dni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70484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7524" y="474345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/>
              <a:t>Rzeżucha</a:t>
            </a:r>
            <a:r>
              <a:rPr lang="pl-PL" sz="2800" dirty="0"/>
              <a:t> (</a:t>
            </a:r>
            <a:r>
              <a:rPr lang="pl-PL" sz="2800" i="1" dirty="0" err="1"/>
              <a:t>Cardamine</a:t>
            </a:r>
            <a:r>
              <a:rPr lang="pl-PL" sz="2800" dirty="0"/>
              <a:t> L.) – rodzaj roślin z rodziny </a:t>
            </a:r>
            <a:r>
              <a:rPr lang="pl-PL" sz="2800" dirty="0" err="1"/>
              <a:t>kapustowatych</a:t>
            </a:r>
            <a:r>
              <a:rPr lang="pl-PL" sz="2800" dirty="0"/>
              <a:t>. Należy do niego ok. 150 gatunków szeroko rozprzestrzenionych na kuli </a:t>
            </a:r>
            <a:r>
              <a:rPr lang="pl-PL" sz="2800" dirty="0" smtClean="0"/>
              <a:t>ziemskiej. </a:t>
            </a:r>
            <a:r>
              <a:rPr lang="pl-PL" sz="2800" dirty="0"/>
              <a:t>Do polskiej flory należy 10 </a:t>
            </a:r>
            <a:r>
              <a:rPr lang="pl-PL" sz="2800" dirty="0" smtClean="0"/>
              <a:t>gatunków. </a:t>
            </a:r>
            <a:r>
              <a:rPr lang="pl-PL" sz="2800" dirty="0"/>
              <a:t>Gatunkiem typowym jest </a:t>
            </a:r>
            <a:r>
              <a:rPr lang="pl-PL" sz="2800" dirty="0" smtClean="0"/>
              <a:t>rzeżucha </a:t>
            </a:r>
            <a:r>
              <a:rPr lang="pl-PL" sz="2800" dirty="0"/>
              <a:t>łąkowa (</a:t>
            </a:r>
            <a:r>
              <a:rPr lang="pl-PL" sz="2800" i="1" dirty="0" err="1"/>
              <a:t>Cardamine</a:t>
            </a:r>
            <a:r>
              <a:rPr lang="pl-PL" sz="2800" i="1" dirty="0"/>
              <a:t> </a:t>
            </a:r>
            <a:r>
              <a:rPr lang="pl-PL" sz="2800" i="1" dirty="0" err="1"/>
              <a:t>pratensis</a:t>
            </a:r>
            <a:r>
              <a:rPr lang="pl-PL" sz="2800" dirty="0"/>
              <a:t> L</a:t>
            </a:r>
            <a:r>
              <a:rPr lang="pl-PL" sz="2800" dirty="0" smtClean="0"/>
              <a:t>.). </a:t>
            </a:r>
            <a:r>
              <a:rPr lang="pl-PL" sz="2800" dirty="0"/>
              <a:t>Zwyczajowa nazwa "rzeżucha" w języku polskim stosowana jest także w odniesieniu do gatunku </a:t>
            </a:r>
            <a:endParaRPr lang="pl-PL" sz="2800" dirty="0" smtClean="0"/>
          </a:p>
          <a:p>
            <a:pPr algn="ctr">
              <a:lnSpc>
                <a:spcPct val="150000"/>
              </a:lnSpc>
            </a:pPr>
            <a:r>
              <a:rPr lang="pl-PL" sz="2800" dirty="0" smtClean="0"/>
              <a:t>z innego rodzaju – pieprzycy siewnej (</a:t>
            </a:r>
            <a:r>
              <a:rPr lang="pl-PL" sz="2800" i="1" dirty="0" err="1" smtClean="0"/>
              <a:t>Lepidium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sativum</a:t>
            </a:r>
            <a:r>
              <a:rPr lang="pl-PL" sz="2800" dirty="0" smtClean="0"/>
              <a:t>).  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51115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9532" y="33584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/>
              <a:t>Rzeżucha znana jako pieprzyca, pochodzi z północno-wschodniej Afryki i południowo-zachodniej Azji. Do Europy dotarła w starożytności, uprawiano ją w Grecji </a:t>
            </a:r>
          </a:p>
          <a:p>
            <a:pPr algn="ctr">
              <a:lnSpc>
                <a:spcPct val="150000"/>
              </a:lnSpc>
            </a:pPr>
            <a:r>
              <a:rPr lang="pl-PL" sz="2400" dirty="0"/>
              <a:t>i w Rzymie. W starożytnym Egipcie była cenioną rośliną przeznaczoną jako prezent dla faraonów spoczywających w piramidach. W starożytnej Europie roślina ta wykorzystywana była do celów leczniczych jako środek pobudzający, poprawiający urodę </a:t>
            </a:r>
          </a:p>
          <a:p>
            <a:pPr algn="ctr">
              <a:lnSpc>
                <a:spcPct val="150000"/>
              </a:lnSpc>
            </a:pPr>
            <a:r>
              <a:rPr lang="pl-PL" sz="2400" dirty="0"/>
              <a:t>i regulujący zaburzenia tarczycy. Do Polski rzeżucha dotarła w XV wieku. </a:t>
            </a:r>
          </a:p>
          <a:p>
            <a:pPr algn="ctr">
              <a:lnSpc>
                <a:spcPct val="150000"/>
              </a:lnSpc>
            </a:pPr>
            <a:r>
              <a:rPr lang="pl-PL" sz="2400" dirty="0"/>
              <a:t>Rzeżucha jest jednym z symboli Wielkanocny.</a:t>
            </a:r>
          </a:p>
        </p:txBody>
      </p:sp>
    </p:spTree>
    <p:extLst>
      <p:ext uri="{BB962C8B-B14F-4D97-AF65-F5344CB8AC3E}">
        <p14:creationId xmlns:p14="http://schemas.microsoft.com/office/powerpoint/2010/main" val="3480276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9672" y="260648"/>
            <a:ext cx="61414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Główne zadania:</a:t>
            </a:r>
            <a:endParaRPr lang="pl-PL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1916832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3200" dirty="0" smtClean="0"/>
              <a:t> Wyszukanie informacji dotyczących budowy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i procesu kiełkowania nasion.</a:t>
            </a:r>
          </a:p>
          <a:p>
            <a:r>
              <a:rPr lang="pl-PL" sz="3200" dirty="0" smtClean="0"/>
              <a:t>2. Założenie hodowli rzeżuchy i fasoli w różnych </a:t>
            </a:r>
          </a:p>
          <a:p>
            <a:r>
              <a:rPr lang="pl-PL" sz="3200" dirty="0" smtClean="0"/>
              <a:t>    warunkach termicznych.</a:t>
            </a:r>
          </a:p>
          <a:p>
            <a:r>
              <a:rPr lang="pl-PL" sz="3200" dirty="0" smtClean="0"/>
              <a:t>3. Przygotowanie </a:t>
            </a:r>
            <a:r>
              <a:rPr lang="pl-PL" sz="3200" dirty="0"/>
              <a:t>dokumentacji</a:t>
            </a:r>
            <a:r>
              <a:rPr lang="pl-PL" sz="3200" dirty="0" smtClean="0"/>
              <a:t>.</a:t>
            </a:r>
            <a:endParaRPr lang="pl-PL" sz="3200" dirty="0"/>
          </a:p>
          <a:p>
            <a:r>
              <a:rPr lang="pl-PL" sz="3200" dirty="0" smtClean="0"/>
              <a:t>4. Przedstawienie dokumentacji w prezentacji </a:t>
            </a:r>
          </a:p>
          <a:p>
            <a:r>
              <a:rPr lang="pl-PL" sz="3200" dirty="0" smtClean="0"/>
              <a:t>    multimedialnej.</a:t>
            </a:r>
          </a:p>
          <a:p>
            <a:r>
              <a:rPr lang="pl-PL" sz="3200" dirty="0" smtClean="0"/>
              <a:t>5. Prezentacja projektu.</a:t>
            </a:r>
          </a:p>
        </p:txBody>
      </p:sp>
    </p:spTree>
    <p:extLst>
      <p:ext uri="{BB962C8B-B14F-4D97-AF65-F5344CB8AC3E}">
        <p14:creationId xmlns:p14="http://schemas.microsoft.com/office/powerpoint/2010/main" val="195096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lik:Illustration Cardamine pratensis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60851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91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ze&amp;zdot;ucha - ciekawostki i warto&amp;sacute;ci od&amp;zdot;ywcze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548680"/>
            <a:ext cx="6552728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0359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254672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Rzeżucha – dzień 1 (1 listopada)</a:t>
            </a:r>
            <a:endParaRPr lang="pl-PL" dirty="0"/>
          </a:p>
        </p:txBody>
      </p:sp>
      <p:pic>
        <p:nvPicPr>
          <p:cNvPr id="9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780928"/>
            <a:ext cx="3960440" cy="32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84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780928"/>
            <a:ext cx="3960440" cy="325407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254672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Rzeżucha – dzień 2 (2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980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326680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Rzeżucha – dzień 4 (4 listopada)</a:t>
            </a:r>
            <a:endParaRPr lang="pl-PL" dirty="0"/>
          </a:p>
        </p:txBody>
      </p:sp>
      <p:pic>
        <p:nvPicPr>
          <p:cNvPr id="9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035829" cy="3326441"/>
          </a:xfrm>
        </p:spPr>
      </p:pic>
    </p:spTree>
    <p:extLst>
      <p:ext uri="{BB962C8B-B14F-4D97-AF65-F5344CB8AC3E}">
        <p14:creationId xmlns:p14="http://schemas.microsoft.com/office/powerpoint/2010/main" val="238436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7211"/>
            <a:ext cx="4040188" cy="332608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326680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Rzeżucha – dzień 5 (5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571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7211"/>
            <a:ext cx="4040188" cy="332608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326680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Rzeżucha – dzień 6 (6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89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lodówce</a:t>
            </a:r>
            <a:endParaRPr lang="pl-PL" sz="32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7211"/>
            <a:ext cx="4040188" cy="332608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 parapecie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326680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Rzeżucha – dzień 7 (7 listopada)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469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Szybkość kiełkowania nasion rzeżuchy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808164253"/>
              </p:ext>
            </p:extLst>
          </p:nvPr>
        </p:nvGraphicFramePr>
        <p:xfrm>
          <a:off x="1619672" y="216247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187624" y="185469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</a:t>
            </a:r>
            <a:r>
              <a:rPr lang="pl-PL" sz="1400" dirty="0" smtClean="0"/>
              <a:t>ysokość w mm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12160" y="58151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Ilość dni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722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370" y="355847"/>
            <a:ext cx="8381260" cy="1054394"/>
          </a:xfrm>
        </p:spPr>
        <p:txBody>
          <a:bodyPr/>
          <a:lstStyle/>
          <a:p>
            <a:r>
              <a:rPr lang="pl-PL" sz="5400" dirty="0" smtClean="0"/>
              <a:t>Obserwacje i Wnioski </a:t>
            </a:r>
            <a:endParaRPr lang="pl-PL" sz="5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1" y="1861333"/>
            <a:ext cx="8640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/>
              <a:t>Zaobserwowaliśmy że: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000" dirty="0"/>
              <a:t>N</a:t>
            </a:r>
            <a:r>
              <a:rPr lang="pl-PL" sz="3000" dirty="0" smtClean="0"/>
              <a:t>asiona fasoli nie wykiełkowały w lodówce.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000" dirty="0" smtClean="0"/>
              <a:t>Nasiona rzeżuchy po kilku dniach wykiełkowały </a:t>
            </a:r>
          </a:p>
          <a:p>
            <a:r>
              <a:rPr lang="pl-PL" sz="3000" dirty="0"/>
              <a:t> </a:t>
            </a:r>
            <a:r>
              <a:rPr lang="pl-PL" sz="3000" dirty="0" smtClean="0"/>
              <a:t>   w lodówce.</a:t>
            </a:r>
            <a:endParaRPr lang="pl-PL" sz="3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407707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/>
              <a:t>Wnioski: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000" dirty="0" smtClean="0"/>
              <a:t>Temperatura wpływa na kiełkowanie nasion.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000" dirty="0" smtClean="0"/>
              <a:t>W </a:t>
            </a:r>
            <a:r>
              <a:rPr lang="pl-PL" sz="3000" dirty="0"/>
              <a:t>niskiej temperaturze </a:t>
            </a:r>
            <a:r>
              <a:rPr lang="pl-PL" sz="3000" dirty="0" smtClean="0"/>
              <a:t>nasiona kiełkują wolniej lub w ogóle nie kiełkują.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98026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700808"/>
            <a:ext cx="8623917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200" dirty="0">
                <a:solidFill>
                  <a:schemeClr val="tx1"/>
                </a:solidFill>
              </a:rPr>
              <a:t>Nasienie jest spoczynkowym stadium </a:t>
            </a:r>
            <a:r>
              <a:rPr lang="pl-PL" sz="3200" dirty="0" smtClean="0">
                <a:solidFill>
                  <a:schemeClr val="tx1"/>
                </a:solidFill>
              </a:rPr>
              <a:t>rośliny. Wszystkie </a:t>
            </a:r>
            <a:r>
              <a:rPr lang="pl-PL" sz="3200" dirty="0">
                <a:solidFill>
                  <a:schemeClr val="tx1"/>
                </a:solidFill>
              </a:rPr>
              <a:t>procesy życiowe jego komórek są zahamowane </a:t>
            </a:r>
            <a:r>
              <a:rPr lang="pl-PL" sz="3200" dirty="0" smtClean="0">
                <a:solidFill>
                  <a:schemeClr val="tx1"/>
                </a:solidFill>
              </a:rPr>
              <a:t>i </a:t>
            </a:r>
            <a:r>
              <a:rPr lang="pl-PL" sz="3200" dirty="0">
                <a:solidFill>
                  <a:schemeClr val="tx1"/>
                </a:solidFill>
              </a:rPr>
              <a:t>przebiegają </a:t>
            </a:r>
            <a:r>
              <a:rPr lang="pl-PL" sz="3200" dirty="0" smtClean="0">
                <a:solidFill>
                  <a:schemeClr val="tx1"/>
                </a:solidFill>
              </a:rPr>
              <a:t>               w </a:t>
            </a:r>
            <a:r>
              <a:rPr lang="pl-PL" sz="3200" dirty="0">
                <a:solidFill>
                  <a:schemeClr val="tx1"/>
                </a:solidFill>
              </a:rPr>
              <a:t>bardzo zwolnionym tempie. Jest to tzw. stan życia utajnionego – anabioza. Zahamowaniu procesów życiowych sprzyja mała zawartość </a:t>
            </a:r>
            <a:r>
              <a:rPr lang="pl-PL" sz="3200" dirty="0" smtClean="0">
                <a:solidFill>
                  <a:schemeClr val="tx1"/>
                </a:solidFill>
              </a:rPr>
              <a:t>wody w </a:t>
            </a:r>
            <a:r>
              <a:rPr lang="pl-PL" sz="3200" dirty="0">
                <a:solidFill>
                  <a:schemeClr val="tx1"/>
                </a:solidFill>
              </a:rPr>
              <a:t>nasieniu. </a:t>
            </a:r>
            <a:r>
              <a:rPr lang="pl-PL" sz="3200" dirty="0" smtClean="0">
                <a:solidFill>
                  <a:schemeClr val="tx1"/>
                </a:solidFill>
              </a:rPr>
              <a:t>                  Po </a:t>
            </a:r>
            <a:r>
              <a:rPr lang="pl-PL" sz="3200" dirty="0">
                <a:solidFill>
                  <a:schemeClr val="tx1"/>
                </a:solidFill>
              </a:rPr>
              <a:t>okresie spoczynku, kiedy nasienie znajdzie się w sprzyjających warunkach, zaczyna kiełkować.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cap="none" dirty="0" smtClean="0"/>
              <a:t>Budowa nasienia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4008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smtClean="0"/>
              <a:t>Literatura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2420888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 smtClean="0"/>
              <a:t>M</a:t>
            </a:r>
            <a:r>
              <a:rPr lang="pl-PL" sz="2800" dirty="0"/>
              <a:t>. </a:t>
            </a:r>
            <a:r>
              <a:rPr lang="pl-PL" sz="2800" dirty="0" err="1"/>
              <a:t>Jefimow</a:t>
            </a:r>
            <a:r>
              <a:rPr lang="pl-PL" sz="2800" dirty="0"/>
              <a:t>, M. </a:t>
            </a:r>
            <a:r>
              <a:rPr lang="pl-PL" sz="2800" dirty="0" err="1"/>
              <a:t>Sękstas</a:t>
            </a:r>
            <a:r>
              <a:rPr lang="pl-PL" sz="2800" dirty="0"/>
              <a:t> „Puls życia – podręcznik do biologii dla gimnazjum” kl. 1, wyd. Nowa Era.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/>
              <a:t>Praca zbiorowa „Biologia wydanie 4”, Państwowe Wydawnictwo Rolnicze i Leśne.</a:t>
            </a:r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982433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0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r>
              <a:rPr lang="pl-PL" sz="2400" dirty="0" smtClean="0"/>
              <a:t>Internet</a:t>
            </a:r>
            <a:r>
              <a:rPr lang="pl-PL" sz="2400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http://upload.wikimedia.org/wikipedia/commons/2/2f/Illustration_Phaseolus_coccineus0_clean.jpg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http://upload.wikimedia.org/wikipedia/commons/e/e7/Phaseolus_vulgaris_seed.jpg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i="1" dirty="0"/>
              <a:t>pl.wikipedia.org/</a:t>
            </a:r>
            <a:r>
              <a:rPr lang="pl-PL" sz="2400" i="1" dirty="0" err="1"/>
              <a:t>wiki</a:t>
            </a:r>
            <a:r>
              <a:rPr lang="pl-PL" sz="2400" i="1" dirty="0"/>
              <a:t>/</a:t>
            </a:r>
            <a:r>
              <a:rPr lang="pl-PL" sz="2400" b="1" i="1" dirty="0"/>
              <a:t>Fasola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www.</a:t>
            </a:r>
            <a:r>
              <a:rPr lang="pl-PL" sz="2400" b="1" dirty="0"/>
              <a:t>fasola</a:t>
            </a:r>
            <a:r>
              <a:rPr lang="pl-PL" sz="2400" dirty="0"/>
              <a:t>.com.pl/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http://upload.wikimedia.org/wikipedia/commons/thumb/6/60/Illustration_Cardamine_pratensis0.jpg/364px-Illustration_Cardamine_pratensis0.jpg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http://pl.wikipedia.org/wiki/Rze%C5%BCucha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http://www.odzywianie.info.pl/img/stories/arts/rzezucha.jpg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http://</a:t>
            </a:r>
            <a:r>
              <a:rPr lang="pl-PL" sz="2400" dirty="0" smtClean="0"/>
              <a:t>www.google.pl/search?q=budowa+nasienia+fasoli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http://</a:t>
            </a:r>
            <a:r>
              <a:rPr lang="pl-PL" sz="2400" dirty="0" smtClean="0"/>
              <a:t>1.bp.blogspot.com/-QQdoQHW0Css/Ta_3Im0rQtI/AAAAAAAAASM/P1TT0snEc8A/s320/IMG_0410+opis.jpg</a:t>
            </a:r>
          </a:p>
          <a:p>
            <a:endParaRPr lang="pl-PL" sz="2400" dirty="0"/>
          </a:p>
          <a:p>
            <a:pPr marL="342900" indent="-342900">
              <a:buFont typeface="Arial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50989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5444" y="548680"/>
            <a:ext cx="831432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DZIĘKUJEMY ZA UWAGĘ!</a:t>
            </a:r>
            <a:endParaRPr lang="pl-PL" sz="60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2331301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cap="small" dirty="0" smtClean="0"/>
              <a:t>W PROJEKCIE UDZIAŁ WZIĘLI: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dirty="0" smtClean="0"/>
              <a:t>Joanna Rejner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dirty="0" smtClean="0"/>
              <a:t>Anna Płoska</a:t>
            </a:r>
            <a:endParaRPr lang="pl-PL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3600" smtClean="0"/>
              <a:t>Aleksandra Kołaczek</a:t>
            </a:r>
            <a:endParaRPr lang="pl-PL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3600" dirty="0" smtClean="0"/>
              <a:t>Aleksander Badaczewski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dirty="0" smtClean="0"/>
              <a:t>Andrzej Urbański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64497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0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3200" dirty="0" smtClean="0"/>
              <a:t>Nasienie </a:t>
            </a:r>
            <a:r>
              <a:rPr lang="pl-PL" sz="3200" dirty="0"/>
              <a:t>składa </a:t>
            </a:r>
            <a:r>
              <a:rPr lang="pl-PL" sz="3200" dirty="0" smtClean="0"/>
              <a:t>się z: 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pl-PL" sz="3200" u="sng" dirty="0" smtClean="0"/>
              <a:t>zarodka</a:t>
            </a:r>
            <a:r>
              <a:rPr lang="pl-PL" sz="3200" dirty="0"/>
              <a:t>, który wytworzył się z zapłodnionej komórki </a:t>
            </a:r>
            <a:r>
              <a:rPr lang="pl-PL" sz="3200" dirty="0" smtClean="0"/>
              <a:t>jajowej,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pl-PL" sz="3200" u="sng" dirty="0" smtClean="0"/>
              <a:t>bielma</a:t>
            </a:r>
            <a:r>
              <a:rPr lang="pl-PL" sz="3200" dirty="0"/>
              <a:t>, które rozwinęło się z zapłodnionego jądra wtórnego woreczka zalążkowego i</a:t>
            </a:r>
            <a:r>
              <a:rPr lang="pl-PL" sz="3200" dirty="0" smtClean="0"/>
              <a:t> </a:t>
            </a:r>
            <a:r>
              <a:rPr lang="pl-PL" sz="3200" dirty="0"/>
              <a:t>pełni rolę organu </a:t>
            </a:r>
            <a:r>
              <a:rPr lang="pl-PL" sz="3200" dirty="0" smtClean="0"/>
              <a:t>spichrzowego,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pl-PL" sz="3200" u="sng" dirty="0" smtClean="0"/>
              <a:t>łupiny</a:t>
            </a:r>
            <a:r>
              <a:rPr lang="pl-PL" sz="3200" dirty="0"/>
              <a:t>, która powstała </a:t>
            </a:r>
            <a:r>
              <a:rPr lang="pl-PL" sz="3200" dirty="0" smtClean="0"/>
              <a:t>z </a:t>
            </a:r>
            <a:r>
              <a:rPr lang="pl-PL" sz="3200" dirty="0"/>
              <a:t>przekształconych osłonek zalążka. </a:t>
            </a:r>
            <a:endParaRPr lang="pl-PL" sz="3200" dirty="0" smtClean="0"/>
          </a:p>
          <a:p>
            <a:pPr marL="45720" indent="0" algn="ctr">
              <a:buNone/>
            </a:pPr>
            <a:endParaRPr lang="pl-PL" sz="3200" dirty="0" smtClean="0"/>
          </a:p>
          <a:p>
            <a:pPr marL="45720" indent="0" algn="ctr">
              <a:buNone/>
            </a:pPr>
            <a:r>
              <a:rPr lang="pl-PL" sz="3200" dirty="0" smtClean="0"/>
              <a:t>U </a:t>
            </a:r>
            <a:r>
              <a:rPr lang="pl-PL" sz="3200" dirty="0"/>
              <a:t>nasion bezbielmowych rozwijają się dwa pierwsze liście zarodkowe zwane liścieniami, które pełnią rolę organów spichrzowych.</a:t>
            </a:r>
          </a:p>
        </p:txBody>
      </p:sp>
    </p:spTree>
    <p:extLst>
      <p:ext uri="{BB962C8B-B14F-4D97-AF65-F5344CB8AC3E}">
        <p14:creationId xmlns:p14="http://schemas.microsoft.com/office/powerpoint/2010/main" val="4111716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556" y="692696"/>
            <a:ext cx="79928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52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610" y="1286762"/>
            <a:ext cx="7020780" cy="4284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35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51519" y="1772816"/>
            <a:ext cx="8640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Kiełkowanie</a:t>
            </a:r>
            <a:r>
              <a:rPr lang="pl-PL" sz="2800" dirty="0"/>
              <a:t> </a:t>
            </a:r>
            <a:r>
              <a:rPr lang="pl-PL" sz="2800" dirty="0" smtClean="0"/>
              <a:t>to zespół </a:t>
            </a:r>
            <a:r>
              <a:rPr lang="pl-PL" sz="2800" dirty="0"/>
              <a:t>procesów zachodzących wewnątrz nasiona, które prowadzą do aktywacji </a:t>
            </a:r>
            <a:r>
              <a:rPr lang="pl-PL" sz="2800" dirty="0" smtClean="0"/>
              <a:t>zarodka, a więc kiełkowanie </a:t>
            </a:r>
            <a:r>
              <a:rPr lang="pl-PL" sz="2800" dirty="0"/>
              <a:t>nasienia to przejście ze stanu spoczynku w stan aktywności fizjologicznej.</a:t>
            </a:r>
            <a:br>
              <a:rPr lang="pl-PL" sz="2800" dirty="0"/>
            </a:br>
            <a:r>
              <a:rPr lang="pl-PL" sz="2800" dirty="0" smtClean="0"/>
              <a:t>Rozpoczęcie </a:t>
            </a:r>
            <a:r>
              <a:rPr lang="pl-PL" sz="2800" dirty="0"/>
              <a:t>wzrostu siewki jest zakończeniem kiełkowania i rozpoczęciem następnej fazy rozwojowej. Makroskopowym objawem zakończonego kiełkowania jest pojawienie się korzonka zarodkowego, co jest już objawem wzrostu. Kiełkowanie polega na przemianie nasienia w siewkę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970982" y="260648"/>
            <a:ext cx="72020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 kiełkowania</a:t>
            </a:r>
            <a:endParaRPr lang="pl-PL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8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74345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 smtClean="0"/>
              <a:t>Nasiono</a:t>
            </a:r>
            <a:r>
              <a:rPr lang="pl-PL" sz="2800" dirty="0"/>
              <a:t> zanim wykiełkuje pobiera </a:t>
            </a:r>
            <a:r>
              <a:rPr lang="pl-PL" sz="2800" dirty="0" smtClean="0"/>
              <a:t>wodę</a:t>
            </a:r>
            <a:r>
              <a:rPr lang="pl-PL" sz="2800" dirty="0"/>
              <a:t> </a:t>
            </a:r>
            <a:endParaRPr lang="pl-PL" sz="2800" dirty="0" smtClean="0"/>
          </a:p>
          <a:p>
            <a:pPr algn="ctr">
              <a:lnSpc>
                <a:spcPct val="150000"/>
              </a:lnSpc>
            </a:pPr>
            <a:r>
              <a:rPr lang="pl-PL" sz="2800" dirty="0" smtClean="0"/>
              <a:t>z </a:t>
            </a:r>
            <a:r>
              <a:rPr lang="pl-PL" sz="2800" dirty="0"/>
              <a:t>otoczenia. Potem przez łupinę zaczyna przedostawać się korzeń, a następnie na powierzchnię ziemi wydostaje się pęd, który wypuszcza liście. Liść będzie gotowy do działania wtedy, gdy powstanie </a:t>
            </a:r>
            <a:endParaRPr lang="pl-PL" sz="2800" dirty="0" smtClean="0"/>
          </a:p>
          <a:p>
            <a:pPr algn="ctr">
              <a:lnSpc>
                <a:spcPct val="150000"/>
              </a:lnSpc>
            </a:pPr>
            <a:r>
              <a:rPr lang="pl-PL" sz="2800" dirty="0" smtClean="0"/>
              <a:t>w </a:t>
            </a:r>
            <a:r>
              <a:rPr lang="pl-PL" sz="2800" dirty="0"/>
              <a:t>nim chlorofil i rozpocznie się fotosynteza. Do tego czasu młoda roślina musi żyć kosztem energii zmagazynowanej </a:t>
            </a:r>
            <a:r>
              <a:rPr lang="pl-PL" sz="2800" dirty="0" smtClean="0"/>
              <a:t>w </a:t>
            </a:r>
            <a:r>
              <a:rPr lang="pl-PL" sz="2800" dirty="0"/>
              <a:t>nasieniu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5590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Niestandardowy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A9EA25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362</TotalTime>
  <Words>794</Words>
  <Application>Microsoft Office PowerPoint</Application>
  <PresentationFormat>Pokaz na ekranie (4:3)</PresentationFormat>
  <Paragraphs>132</Paragraphs>
  <Slides>42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Siatka</vt:lpstr>
      <vt:lpstr>Prezentacja programu PowerPoint</vt:lpstr>
      <vt:lpstr>JAK TEMPERATURA WPŁYWA NA SZYBKOŚĆ KIEŁKOWANIA NASION?</vt:lpstr>
      <vt:lpstr>Prezentacja programu PowerPoint</vt:lpstr>
      <vt:lpstr>Budowa nasienia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Fasola – dzień 1 (1 listopada)</vt:lpstr>
      <vt:lpstr>Fasola – dzień 4 (4 listopada)</vt:lpstr>
      <vt:lpstr>Fasola – dzień 5 (5 listopada)</vt:lpstr>
      <vt:lpstr>Fasola – dzień 6 (6 listopada)</vt:lpstr>
      <vt:lpstr>Fasola – dzień 7 (7 listopada)</vt:lpstr>
      <vt:lpstr>Fasola – dzień 8 (8 listopada)</vt:lpstr>
      <vt:lpstr>Fasola – dzień 9 (9 listopada)</vt:lpstr>
      <vt:lpstr>Fasola – dzień 10 (10 listopada)</vt:lpstr>
      <vt:lpstr>Fasola – dzień 11 (11 listopada)</vt:lpstr>
      <vt:lpstr>Fasola – dzień 13 (13 listopada)</vt:lpstr>
      <vt:lpstr>Fasola – dzień 14 (14 listopada)</vt:lpstr>
      <vt:lpstr>Fasola – dzień 16 (16 listopada)</vt:lpstr>
      <vt:lpstr>Fasola – dzień 18 (18 listopada)</vt:lpstr>
      <vt:lpstr>Fasola – dzień 21 (21 listopada)</vt:lpstr>
      <vt:lpstr>Szybkość kiełkowania nasion fasoli</vt:lpstr>
      <vt:lpstr>Prezentacja programu PowerPoint</vt:lpstr>
      <vt:lpstr>Prezentacja programu PowerPoint</vt:lpstr>
      <vt:lpstr>Prezentacja programu PowerPoint</vt:lpstr>
      <vt:lpstr>Prezentacja programu PowerPoint</vt:lpstr>
      <vt:lpstr>Rzeżucha – dzień 1 (1 listopada)</vt:lpstr>
      <vt:lpstr>Rzeżucha – dzień 2 (2 listopada)</vt:lpstr>
      <vt:lpstr>Rzeżucha – dzień 4 (4 listopada)</vt:lpstr>
      <vt:lpstr>Rzeżucha – dzień 5 (5 listopada)</vt:lpstr>
      <vt:lpstr>Rzeżucha – dzień 6 (6 listopada)</vt:lpstr>
      <vt:lpstr>Rzeżucha – dzień 7 (7 listopada)</vt:lpstr>
      <vt:lpstr>Szybkość kiełkowania nasion rzeżuchy</vt:lpstr>
      <vt:lpstr>Obserwacje i Wnioski </vt:lpstr>
      <vt:lpstr>Literatura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Lidka</dc:creator>
  <cp:lastModifiedBy>Lidka</cp:lastModifiedBy>
  <cp:revision>49</cp:revision>
  <dcterms:created xsi:type="dcterms:W3CDTF">2012-11-26T13:26:24Z</dcterms:created>
  <dcterms:modified xsi:type="dcterms:W3CDTF">2013-02-05T14:27:55Z</dcterms:modified>
</cp:coreProperties>
</file>