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8" r:id="rId14"/>
    <p:sldId id="270" r:id="rId15"/>
    <p:sldId id="279" r:id="rId16"/>
    <p:sldId id="280" r:id="rId17"/>
    <p:sldId id="281" r:id="rId18"/>
    <p:sldId id="282" r:id="rId19"/>
    <p:sldId id="283" r:id="rId20"/>
    <p:sldId id="271" r:id="rId21"/>
    <p:sldId id="272" r:id="rId22"/>
    <p:sldId id="273" r:id="rId23"/>
    <p:sldId id="274" r:id="rId24"/>
    <p:sldId id="275" r:id="rId25"/>
    <p:sldId id="276" r:id="rId26"/>
    <p:sldId id="277" r:id="rId27"/>
    <p:sldId id="257" r:id="rId28"/>
    <p:sldId id="287" r:id="rId29"/>
    <p:sldId id="289" r:id="rId30"/>
    <p:sldId id="288" r:id="rId31"/>
    <p:sldId id="295" r:id="rId32"/>
    <p:sldId id="296" r:id="rId33"/>
    <p:sldId id="297" r:id="rId34"/>
    <p:sldId id="290" r:id="rId35"/>
    <p:sldId id="291" r:id="rId36"/>
    <p:sldId id="258" r:id="rId37"/>
    <p:sldId id="292"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Date Placeholder 29"/>
          <p:cNvSpPr>
            <a:spLocks noGrp="1"/>
          </p:cNvSpPr>
          <p:nvPr>
            <p:ph type="dt" sz="half" idx="10"/>
          </p:nvPr>
        </p:nvSpPr>
        <p:spPr/>
        <p:txBody>
          <a:bodyPr/>
          <a:lstStyle/>
          <a:p>
            <a:fld id="{2513B739-8708-4DF6-925B-130928D73A70}" type="datetimeFigureOut">
              <a:rPr lang="pl-PL" smtClean="0"/>
              <a:t>2013-06-20</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E5657D15-B9CF-4010-8E0A-D5818CD191F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2513B739-8708-4DF6-925B-130928D73A70}" type="datetimeFigureOut">
              <a:rPr lang="pl-PL" smtClean="0"/>
              <a:t>2013-06-20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2513B739-8708-4DF6-925B-130928D73A70}" type="datetimeFigureOut">
              <a:rPr lang="pl-PL" smtClean="0"/>
              <a:t>2013-06-20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2513B739-8708-4DF6-925B-130928D73A70}" type="datetimeFigureOut">
              <a:rPr lang="pl-PL" smtClean="0"/>
              <a:t>2013-06-20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Date Placeholder 3"/>
          <p:cNvSpPr>
            <a:spLocks noGrp="1"/>
          </p:cNvSpPr>
          <p:nvPr>
            <p:ph type="dt" sz="half" idx="10"/>
          </p:nvPr>
        </p:nvSpPr>
        <p:spPr/>
        <p:txBody>
          <a:bodyPr/>
          <a:lstStyle/>
          <a:p>
            <a:fld id="{2513B739-8708-4DF6-925B-130928D73A70}" type="datetimeFigureOut">
              <a:rPr lang="pl-PL" smtClean="0"/>
              <a:t>2013-06-20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5657D15-B9CF-4010-8E0A-D5818CD191F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2513B739-8708-4DF6-925B-130928D73A70}" type="datetimeFigureOut">
              <a:rPr lang="pl-PL" smtClean="0"/>
              <a:t>2013-06-20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2513B739-8708-4DF6-925B-130928D73A70}" type="datetimeFigureOut">
              <a:rPr lang="pl-PL" smtClean="0"/>
              <a:t>2013-06-20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2513B739-8708-4DF6-925B-130928D73A70}" type="datetimeFigureOut">
              <a:rPr lang="pl-PL" smtClean="0"/>
              <a:t>2013-06-20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3B739-8708-4DF6-925B-130928D73A70}" type="datetimeFigureOut">
              <a:rPr lang="pl-PL" smtClean="0"/>
              <a:t>2013-06-20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2513B739-8708-4DF6-925B-130928D73A70}" type="datetimeFigureOut">
              <a:rPr lang="pl-PL" smtClean="0"/>
              <a:t>2013-06-20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5657D15-B9CF-4010-8E0A-D5818CD191FF}"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Date Placeholder 4"/>
          <p:cNvSpPr>
            <a:spLocks noGrp="1"/>
          </p:cNvSpPr>
          <p:nvPr>
            <p:ph type="dt" sz="half" idx="10"/>
          </p:nvPr>
        </p:nvSpPr>
        <p:spPr/>
        <p:txBody>
          <a:bodyPr/>
          <a:lstStyle/>
          <a:p>
            <a:fld id="{2513B739-8708-4DF6-925B-130928D73A70}" type="datetimeFigureOut">
              <a:rPr lang="pl-PL" smtClean="0"/>
              <a:t>2013-06-20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E5657D15-B9CF-4010-8E0A-D5818CD191FF}" type="slidenum">
              <a:rPr lang="pl-PL" smtClean="0"/>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513B739-8708-4DF6-925B-130928D73A70}" type="datetimeFigureOut">
              <a:rPr lang="pl-PL" smtClean="0"/>
              <a:t>2013-06-20</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657D15-B9CF-4010-8E0A-D5818CD191FF}" type="slidenum">
              <a:rPr lang="pl-PL" smtClean="0"/>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odkrywcy.pl/kat,111412,page,2,title,Jak-dziala-instynkt-samozachowawczy,wid,12239549,wiadomosc.html" TargetMode="External"/><Relationship Id="rId13" Type="http://schemas.openxmlformats.org/officeDocument/2006/relationships/hyperlink" Target="http://www.harmonica.pl/swiadomosc_artykuly48.htm" TargetMode="External"/><Relationship Id="rId3" Type="http://schemas.openxmlformats.org/officeDocument/2006/relationships/hyperlink" Target="http://ciekawostkimoje.republika.pl/cc12.htm" TargetMode="External"/><Relationship Id="rId7" Type="http://schemas.openxmlformats.org/officeDocument/2006/relationships/hyperlink" Target="http://zadane.pl/zadanie/1084638" TargetMode="External"/><Relationship Id="rId12" Type="http://schemas.openxmlformats.org/officeDocument/2006/relationships/hyperlink" Target="http://www.youtube.com/watch?v=v2CvZ6MzMX0" TargetMode="External"/><Relationship Id="rId2" Type="http://schemas.openxmlformats.org/officeDocument/2006/relationships/hyperlink" Target="http://www.deathmagnetic.pl/wywiady/kirk-hammett-dla-so-what-042002-o-wplywie-muzyki-na-zwierzeta" TargetMode="External"/><Relationship Id="rId1" Type="http://schemas.openxmlformats.org/officeDocument/2006/relationships/slideLayout" Target="../slideLayouts/slideLayout6.xml"/><Relationship Id="rId6" Type="http://schemas.openxmlformats.org/officeDocument/2006/relationships/hyperlink" Target="http://www.bryk.pl/teksty/liceum/biologia/cz&#322;owiek/10608-bodziec_oraz_reakcja_uk&#322;ad_nerwowy_o&#347;rodkowy.html" TargetMode="External"/><Relationship Id="rId11" Type="http://schemas.openxmlformats.org/officeDocument/2006/relationships/hyperlink" Target="http://www.opinie.pl/biuletyn/archiwum/20080514/pl/" TargetMode="External"/><Relationship Id="rId5" Type="http://schemas.openxmlformats.org/officeDocument/2006/relationships/hyperlink" Target="http://sciaga.onet.pl/12581,57,147,62,0,20002,2,sciaga.html" TargetMode="External"/><Relationship Id="rId10" Type="http://schemas.openxmlformats.org/officeDocument/2006/relationships/hyperlink" Target="http://www.sekretyzdrowia.com/index.php/wplyw-muzyki-na-zdrowie/" TargetMode="External"/><Relationship Id="rId4" Type="http://schemas.openxmlformats.org/officeDocument/2006/relationships/hyperlink" Target="http://pl.wikipedia.org/wiki/Bodziec_(psychologia)" TargetMode="External"/><Relationship Id="rId9" Type="http://schemas.openxmlformats.org/officeDocument/2006/relationships/hyperlink" Target="http://docs8.chomikuj.pl/721028332,PL,0,1,MECHANIZM-DZIA&#321;ANIA-BOD&#377;C&#211;W-FIZYKOTERAPEUTYCZNYCH.doc" TargetMode="External"/><Relationship Id="rId14" Type="http://schemas.openxmlformats.org/officeDocument/2006/relationships/hyperlink" Target="http://precyl.com/zdrowie/2858286-wplyw-muzyki-na-organizm-ludzki.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dirty="0" smtClean="0">
                <a:effectLst>
                  <a:outerShdw blurRad="38100" dist="38100" dir="2700000" algn="tl">
                    <a:srgbClr val="000000">
                      <a:alpha val="43137"/>
                    </a:srgbClr>
                  </a:outerShdw>
                </a:effectLst>
                <a:latin typeface="+mn-lt"/>
                <a:ea typeface="Batang" pitchFamily="18" charset="-127"/>
              </a:rPr>
              <a:t>Wpływ muzyki na zachowania zwierząt</a:t>
            </a:r>
            <a:endParaRPr lang="pl-PL" sz="6000" dirty="0">
              <a:effectLst>
                <a:outerShdw blurRad="38100" dist="38100" dir="2700000" algn="tl">
                  <a:srgbClr val="000000">
                    <a:alpha val="43137"/>
                  </a:srgbClr>
                </a:outerShdw>
              </a:effectLst>
              <a:latin typeface="+mn-lt"/>
              <a:ea typeface="Batang" pitchFamily="18" charset="-127"/>
            </a:endParaRPr>
          </a:p>
        </p:txBody>
      </p:sp>
      <p:sp>
        <p:nvSpPr>
          <p:cNvPr id="3" name="Podtytuł 2"/>
          <p:cNvSpPr>
            <a:spLocks noGrp="1"/>
          </p:cNvSpPr>
          <p:nvPr>
            <p:ph type="subTitle" idx="1"/>
          </p:nvPr>
        </p:nvSpPr>
        <p:spPr>
          <a:xfrm>
            <a:off x="533400" y="4149080"/>
            <a:ext cx="7854696" cy="1728192"/>
          </a:xfrm>
        </p:spPr>
        <p:txBody>
          <a:bodyPr/>
          <a:lstStyle/>
          <a:p>
            <a:endParaRPr lang="pl-PL" dirty="0" smtClean="0">
              <a:solidFill>
                <a:schemeClr val="tx1"/>
              </a:solidFill>
              <a:effectLst>
                <a:outerShdw blurRad="38100" dist="38100" dir="2700000" algn="tl">
                  <a:srgbClr val="000000">
                    <a:alpha val="43137"/>
                  </a:srgbClr>
                </a:outerShdw>
              </a:effectLst>
              <a:ea typeface="Batang" pitchFamily="18" charset="-127"/>
            </a:endParaRPr>
          </a:p>
          <a:p>
            <a:r>
              <a:rPr lang="pl-PL" sz="4000" dirty="0" smtClean="0">
                <a:solidFill>
                  <a:schemeClr val="tx1"/>
                </a:solidFill>
                <a:effectLst>
                  <a:outerShdw blurRad="38100" dist="38100" dir="2700000" algn="tl">
                    <a:srgbClr val="000000">
                      <a:alpha val="43137"/>
                    </a:srgbClr>
                  </a:outerShdw>
                </a:effectLst>
                <a:ea typeface="Batang" pitchFamily="18" charset="-127"/>
              </a:rPr>
              <a:t>Projekt</a:t>
            </a:r>
            <a:r>
              <a:rPr lang="pl-PL" sz="4000" dirty="0" smtClean="0">
                <a:solidFill>
                  <a:schemeClr val="tx1"/>
                </a:solidFill>
                <a:effectLst>
                  <a:outerShdw blurRad="38100" dist="38100" dir="2700000" algn="tl">
                    <a:srgbClr val="000000">
                      <a:alpha val="43137"/>
                    </a:srgbClr>
                  </a:outerShdw>
                </a:effectLst>
              </a:rPr>
              <a:t> gimnazjalny klasy 1b</a:t>
            </a:r>
            <a:endParaRPr lang="pl-PL"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04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12968" cy="6466730"/>
          </a:xfrm>
        </p:spPr>
        <p:txBody>
          <a:bodyPr>
            <a:normAutofit/>
          </a:bodyPr>
          <a:lstStyle/>
          <a:p>
            <a:r>
              <a:rPr lang="pl-PL" sz="4000" b="1" dirty="0">
                <a:latin typeface="+mn-lt"/>
              </a:rPr>
              <a:t>W jaki sposób muzyka działa na organizm?</a:t>
            </a:r>
            <a:r>
              <a:rPr lang="pl-PL" sz="4000" dirty="0">
                <a:latin typeface="+mn-lt"/>
              </a:rPr>
              <a:t/>
            </a:r>
            <a:br>
              <a:rPr lang="pl-PL" sz="4000" dirty="0">
                <a:latin typeface="+mn-lt"/>
              </a:rPr>
            </a:br>
            <a:r>
              <a:rPr lang="pl-PL" sz="4000" dirty="0">
                <a:latin typeface="+mn-lt"/>
              </a:rPr>
              <a:t>Jest kilka znanych zjawisk które tłumaczą wpływ muzyki na różne funkcje ciała. Wiadomo, że nerwy słuchowe mają najwięcej połączeń </a:t>
            </a:r>
            <a:r>
              <a:rPr lang="pl-PL" sz="4000" dirty="0" smtClean="0">
                <a:latin typeface="+mn-lt"/>
              </a:rPr>
              <a:t/>
            </a:r>
            <a:br>
              <a:rPr lang="pl-PL" sz="4000" dirty="0" smtClean="0">
                <a:latin typeface="+mn-lt"/>
              </a:rPr>
            </a:br>
            <a:r>
              <a:rPr lang="pl-PL" sz="4000" dirty="0" smtClean="0">
                <a:latin typeface="+mn-lt"/>
              </a:rPr>
              <a:t>z </a:t>
            </a:r>
            <a:r>
              <a:rPr lang="pl-PL" sz="4000" dirty="0">
                <a:latin typeface="+mn-lt"/>
              </a:rPr>
              <a:t>innymi, że w odbiór muzyki (niezależnie od wykształcenia) zaangażowane są obydwie półkule mózgowe.</a:t>
            </a:r>
          </a:p>
        </p:txBody>
      </p:sp>
    </p:spTree>
    <p:extLst>
      <p:ext uri="{BB962C8B-B14F-4D97-AF65-F5344CB8AC3E}">
        <p14:creationId xmlns:p14="http://schemas.microsoft.com/office/powerpoint/2010/main" val="338330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466730"/>
          </a:xfrm>
        </p:spPr>
        <p:txBody>
          <a:bodyPr>
            <a:normAutofit/>
          </a:bodyPr>
          <a:lstStyle/>
          <a:p>
            <a:r>
              <a:rPr lang="pl-PL" sz="4000" dirty="0">
                <a:latin typeface="+mn-lt"/>
              </a:rPr>
              <a:t>Szerokie pobudzanie wpływa na produkcję endorfin (naturalnie łagodzących ból) </a:t>
            </a:r>
            <a:r>
              <a:rPr lang="pl-PL" sz="4000" dirty="0" smtClean="0">
                <a:latin typeface="+mn-lt"/>
              </a:rPr>
              <a:t>i </a:t>
            </a:r>
            <a:r>
              <a:rPr lang="pl-PL" sz="4000" dirty="0">
                <a:latin typeface="+mn-lt"/>
              </a:rPr>
              <a:t>cząsteczek, które zaangażowane są w systemie immunologicznym. Produkcja tych związków może wpływać na odporność organizmu, wpływać na </a:t>
            </a:r>
            <a:r>
              <a:rPr lang="pl-PL" sz="4000" dirty="0" smtClean="0">
                <a:latin typeface="+mn-lt"/>
              </a:rPr>
              <a:t>pracę </a:t>
            </a:r>
            <a:r>
              <a:rPr lang="pl-PL" sz="4000" dirty="0">
                <a:latin typeface="+mn-lt"/>
              </a:rPr>
              <a:t>narządów </a:t>
            </a:r>
            <a:r>
              <a:rPr lang="pl-PL" sz="4000" dirty="0" smtClean="0">
                <a:latin typeface="+mn-lt"/>
              </a:rPr>
              <a:t>wewnętrznych, </a:t>
            </a:r>
            <a:r>
              <a:rPr lang="pl-PL" sz="4000" dirty="0">
                <a:latin typeface="+mn-lt"/>
              </a:rPr>
              <a:t>itd.</a:t>
            </a:r>
            <a:br>
              <a:rPr lang="pl-PL" sz="4000" dirty="0">
                <a:latin typeface="+mn-lt"/>
              </a:rPr>
            </a:br>
            <a:endParaRPr lang="pl-PL" sz="4000" dirty="0">
              <a:latin typeface="+mn-lt"/>
            </a:endParaRPr>
          </a:p>
        </p:txBody>
      </p:sp>
    </p:spTree>
    <p:extLst>
      <p:ext uri="{BB962C8B-B14F-4D97-AF65-F5344CB8AC3E}">
        <p14:creationId xmlns:p14="http://schemas.microsoft.com/office/powerpoint/2010/main" val="3973681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6754762"/>
          </a:xfrm>
        </p:spPr>
        <p:txBody>
          <a:bodyPr>
            <a:noAutofit/>
          </a:bodyPr>
          <a:lstStyle/>
          <a:p>
            <a:r>
              <a:rPr lang="pl-PL" sz="3600" b="1" dirty="0">
                <a:latin typeface="+mn-lt"/>
              </a:rPr>
              <a:t>Muzyka i rośliny</a:t>
            </a:r>
            <a:r>
              <a:rPr lang="pl-PL" sz="3600" dirty="0">
                <a:latin typeface="+mn-lt"/>
              </a:rPr>
              <a:t/>
            </a:r>
            <a:br>
              <a:rPr lang="pl-PL" sz="3600" dirty="0">
                <a:latin typeface="+mn-lt"/>
              </a:rPr>
            </a:br>
            <a:r>
              <a:rPr lang="pl-PL" sz="3600" dirty="0">
                <a:latin typeface="+mn-lt"/>
              </a:rPr>
              <a:t>Wiele badan wykazało, że rośliny reagują pozytywnie na muzykę klasyczną, rozwijając się i kwitnąc szybciej, niż bez muzyki. Bardziej agresywne formy muzyki np. heavy metal powodują opóźnienie wzrostu, </a:t>
            </a:r>
            <a:r>
              <a:rPr lang="pl-PL" sz="3600" dirty="0" smtClean="0">
                <a:latin typeface="+mn-lt"/>
              </a:rPr>
              <a:t/>
            </a:r>
            <a:br>
              <a:rPr lang="pl-PL" sz="3600" dirty="0" smtClean="0">
                <a:latin typeface="+mn-lt"/>
              </a:rPr>
            </a:br>
            <a:r>
              <a:rPr lang="pl-PL" sz="3600" dirty="0" smtClean="0">
                <a:latin typeface="+mn-lt"/>
              </a:rPr>
              <a:t>a </a:t>
            </a:r>
            <a:r>
              <a:rPr lang="pl-PL" sz="3600" dirty="0">
                <a:latin typeface="+mn-lt"/>
              </a:rPr>
              <a:t>nawet obumieranie roślin. Związek roślin </a:t>
            </a:r>
            <a:r>
              <a:rPr lang="pl-PL" sz="3600" dirty="0" smtClean="0">
                <a:latin typeface="+mn-lt"/>
              </a:rPr>
              <a:t/>
            </a:r>
            <a:br>
              <a:rPr lang="pl-PL" sz="3600" dirty="0" smtClean="0">
                <a:latin typeface="+mn-lt"/>
              </a:rPr>
            </a:br>
            <a:r>
              <a:rPr lang="pl-PL" sz="3600" dirty="0" smtClean="0">
                <a:latin typeface="+mn-lt"/>
              </a:rPr>
              <a:t>z </a:t>
            </a:r>
            <a:r>
              <a:rPr lang="pl-PL" sz="3600" dirty="0">
                <a:latin typeface="+mn-lt"/>
              </a:rPr>
              <a:t>człowiekiem może wydawać się odległy, jednak należy pamiętać o tym, że na wielu płaszczyznach istnieje ta sama chemia </a:t>
            </a:r>
            <a:r>
              <a:rPr lang="pl-PL" sz="3600" dirty="0" smtClean="0">
                <a:latin typeface="+mn-lt"/>
              </a:rPr>
              <a:t/>
            </a:r>
            <a:br>
              <a:rPr lang="pl-PL" sz="3600" dirty="0" smtClean="0">
                <a:latin typeface="+mn-lt"/>
              </a:rPr>
            </a:br>
            <a:r>
              <a:rPr lang="pl-PL" sz="3600" dirty="0" smtClean="0">
                <a:latin typeface="+mn-lt"/>
              </a:rPr>
              <a:t>i </a:t>
            </a:r>
            <a:r>
              <a:rPr lang="pl-PL" sz="3600" dirty="0">
                <a:latin typeface="+mn-lt"/>
              </a:rPr>
              <a:t>procesy - np. komórkowe.</a:t>
            </a:r>
            <a:br>
              <a:rPr lang="pl-PL" sz="3600" dirty="0">
                <a:latin typeface="+mn-lt"/>
              </a:rPr>
            </a:br>
            <a:endParaRPr lang="pl-PL" sz="3600" dirty="0">
              <a:latin typeface="+mn-lt"/>
            </a:endParaRPr>
          </a:p>
        </p:txBody>
      </p:sp>
    </p:spTree>
    <p:extLst>
      <p:ext uri="{BB962C8B-B14F-4D97-AF65-F5344CB8AC3E}">
        <p14:creationId xmlns:p14="http://schemas.microsoft.com/office/powerpoint/2010/main" val="281175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6754762"/>
          </a:xfrm>
        </p:spPr>
        <p:txBody>
          <a:bodyPr>
            <a:noAutofit/>
          </a:bodyPr>
          <a:lstStyle/>
          <a:p>
            <a:r>
              <a:rPr lang="pl-PL" sz="3800" dirty="0" err="1">
                <a:latin typeface="+mn-lt"/>
              </a:rPr>
              <a:t>Dorothy</a:t>
            </a:r>
            <a:r>
              <a:rPr lang="pl-PL" sz="3800" dirty="0">
                <a:latin typeface="+mn-lt"/>
              </a:rPr>
              <a:t> </a:t>
            </a:r>
            <a:r>
              <a:rPr lang="pl-PL" sz="3800" dirty="0" err="1">
                <a:latin typeface="+mn-lt"/>
              </a:rPr>
              <a:t>Retallack</a:t>
            </a:r>
            <a:r>
              <a:rPr lang="pl-PL" sz="3800" dirty="0">
                <a:latin typeface="+mn-lt"/>
              </a:rPr>
              <a:t> testowała wpływ muzyki klasycznej i </a:t>
            </a:r>
            <a:r>
              <a:rPr lang="pl-PL" sz="3800" dirty="0" smtClean="0">
                <a:latin typeface="+mn-lt"/>
              </a:rPr>
              <a:t>jednej z odmian </a:t>
            </a:r>
            <a:r>
              <a:rPr lang="pl-PL" sz="3800" dirty="0">
                <a:latin typeface="+mn-lt"/>
              </a:rPr>
              <a:t>rocka (nagrania z dwóch stacji radiowych) puszczanych petuniom </a:t>
            </a:r>
            <a:r>
              <a:rPr lang="pl-PL" sz="3800" dirty="0" smtClean="0">
                <a:latin typeface="+mn-lt"/>
              </a:rPr>
              <a:t/>
            </a:r>
            <a:br>
              <a:rPr lang="pl-PL" sz="3800" dirty="0" smtClean="0">
                <a:latin typeface="+mn-lt"/>
              </a:rPr>
            </a:br>
            <a:r>
              <a:rPr lang="pl-PL" sz="3800" dirty="0" smtClean="0">
                <a:latin typeface="+mn-lt"/>
              </a:rPr>
              <a:t>z </a:t>
            </a:r>
            <a:r>
              <a:rPr lang="pl-PL" sz="3800" dirty="0">
                <a:latin typeface="+mn-lt"/>
              </a:rPr>
              <a:t>taką samą siłą </a:t>
            </a:r>
            <a:r>
              <a:rPr lang="pl-PL" sz="3800" dirty="0" smtClean="0">
                <a:latin typeface="+mn-lt"/>
              </a:rPr>
              <a:t>i częstotliwością. </a:t>
            </a:r>
            <a:br>
              <a:rPr lang="pl-PL" sz="3800" dirty="0" smtClean="0">
                <a:latin typeface="+mn-lt"/>
              </a:rPr>
            </a:br>
            <a:r>
              <a:rPr lang="pl-PL" sz="3800" dirty="0" smtClean="0">
                <a:latin typeface="+mn-lt"/>
              </a:rPr>
              <a:t>Przy </a:t>
            </a:r>
            <a:r>
              <a:rPr lang="pl-PL" sz="3800" dirty="0">
                <a:latin typeface="+mn-lt"/>
              </a:rPr>
              <a:t>muzyce klasycznej petunie wypuściły kwiaty, (wszystkie skierowane w </a:t>
            </a:r>
            <a:r>
              <a:rPr lang="pl-PL" sz="3800" dirty="0" smtClean="0">
                <a:latin typeface="+mn-lt"/>
              </a:rPr>
              <a:t>stronę </a:t>
            </a:r>
            <a:r>
              <a:rPr lang="pl-PL" sz="3800" dirty="0">
                <a:latin typeface="+mn-lt"/>
              </a:rPr>
              <a:t>głośników). "Słuchające" muzyki </a:t>
            </a:r>
            <a:r>
              <a:rPr lang="pl-PL" sz="3800" dirty="0" smtClean="0">
                <a:latin typeface="+mn-lt"/>
              </a:rPr>
              <a:t>rockowej zwiędły </a:t>
            </a:r>
            <a:r>
              <a:rPr lang="pl-PL" sz="3800" dirty="0">
                <a:latin typeface="+mn-lt"/>
              </a:rPr>
              <a:t>w przeciągu miesiąca.</a:t>
            </a:r>
            <a:br>
              <a:rPr lang="pl-PL" sz="3800" dirty="0">
                <a:latin typeface="+mn-lt"/>
              </a:rPr>
            </a:br>
            <a:endParaRPr lang="pl-PL" sz="3800" dirty="0">
              <a:latin typeface="+mn-lt"/>
            </a:endParaRPr>
          </a:p>
        </p:txBody>
      </p:sp>
    </p:spTree>
    <p:extLst>
      <p:ext uri="{BB962C8B-B14F-4D97-AF65-F5344CB8AC3E}">
        <p14:creationId xmlns:p14="http://schemas.microsoft.com/office/powerpoint/2010/main" val="350972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568952" cy="7186810"/>
          </a:xfrm>
        </p:spPr>
        <p:txBody>
          <a:bodyPr>
            <a:normAutofit fontScale="90000"/>
          </a:bodyPr>
          <a:lstStyle/>
          <a:p>
            <a:r>
              <a:rPr lang="pl-PL" sz="4000" b="1" dirty="0" smtClean="0">
                <a:latin typeface="+mn-lt"/>
              </a:rPr>
              <a:t/>
            </a:r>
            <a:br>
              <a:rPr lang="pl-PL" sz="4000" b="1" dirty="0" smtClean="0">
                <a:latin typeface="+mn-lt"/>
              </a:rPr>
            </a:br>
            <a:r>
              <a:rPr lang="pl-PL" sz="4000" b="1" dirty="0">
                <a:latin typeface="+mn-lt"/>
              </a:rPr>
              <a:t/>
            </a:r>
            <a:br>
              <a:rPr lang="pl-PL" sz="4000" b="1" dirty="0">
                <a:latin typeface="+mn-lt"/>
              </a:rPr>
            </a:br>
            <a:r>
              <a:rPr lang="pl-PL" sz="4000" b="1" dirty="0" smtClean="0">
                <a:latin typeface="+mn-lt"/>
              </a:rPr>
              <a:t/>
            </a:r>
            <a:br>
              <a:rPr lang="pl-PL" sz="4000" b="1" dirty="0" smtClean="0">
                <a:latin typeface="+mn-lt"/>
              </a:rPr>
            </a:br>
            <a:r>
              <a:rPr lang="pl-PL" sz="4000" b="1" dirty="0" smtClean="0">
                <a:latin typeface="+mn-lt"/>
              </a:rPr>
              <a:t>Muzyka </a:t>
            </a:r>
            <a:r>
              <a:rPr lang="pl-PL" sz="4000" b="1" dirty="0">
                <a:latin typeface="+mn-lt"/>
              </a:rPr>
              <a:t>i zwierzęta</a:t>
            </a:r>
            <a:r>
              <a:rPr lang="pl-PL" sz="4000" dirty="0">
                <a:latin typeface="+mn-lt"/>
              </a:rPr>
              <a:t/>
            </a:r>
            <a:br>
              <a:rPr lang="pl-PL" sz="4000" dirty="0">
                <a:latin typeface="+mn-lt"/>
              </a:rPr>
            </a:br>
            <a:r>
              <a:rPr lang="pl-PL" sz="4000" dirty="0">
                <a:latin typeface="+mn-lt"/>
              </a:rPr>
              <a:t>Niezależne badania na dwóch uniwersytetach wykazały, że szczury miały większe trudności </a:t>
            </a:r>
            <a:r>
              <a:rPr lang="pl-PL" sz="4000" dirty="0" smtClean="0">
                <a:latin typeface="+mn-lt"/>
              </a:rPr>
              <a:t>ze </a:t>
            </a:r>
            <a:r>
              <a:rPr lang="pl-PL" sz="4000" dirty="0">
                <a:latin typeface="+mn-lt"/>
              </a:rPr>
              <a:t>znalezieniem wyjścia z </a:t>
            </a:r>
            <a:r>
              <a:rPr lang="pl-PL" sz="4000" dirty="0" smtClean="0">
                <a:latin typeface="+mn-lt"/>
              </a:rPr>
              <a:t>labiryntu, </a:t>
            </a:r>
            <a:r>
              <a:rPr lang="pl-PL" sz="4000" dirty="0">
                <a:latin typeface="+mn-lt"/>
              </a:rPr>
              <a:t>gdy włączona była muzyka hard rockowa. </a:t>
            </a:r>
            <a:r>
              <a:rPr lang="pl-PL" sz="4000" dirty="0" smtClean="0">
                <a:latin typeface="+mn-lt"/>
              </a:rPr>
              <a:t/>
            </a:r>
            <a:br>
              <a:rPr lang="pl-PL" sz="4000" dirty="0" smtClean="0">
                <a:latin typeface="+mn-lt"/>
              </a:rPr>
            </a:br>
            <a:r>
              <a:rPr lang="pl-PL" sz="4000" dirty="0" smtClean="0">
                <a:latin typeface="+mn-lt"/>
              </a:rPr>
              <a:t>Badania </a:t>
            </a:r>
            <a:r>
              <a:rPr lang="pl-PL" sz="4000" dirty="0">
                <a:latin typeface="+mn-lt"/>
              </a:rPr>
              <a:t>na szczurach </a:t>
            </a:r>
            <a:r>
              <a:rPr lang="pl-PL" sz="4000" dirty="0" smtClean="0">
                <a:latin typeface="+mn-lt"/>
              </a:rPr>
              <a:t>są </a:t>
            </a:r>
            <a:r>
              <a:rPr lang="pl-PL" sz="4000" dirty="0">
                <a:latin typeface="+mn-lt"/>
              </a:rPr>
              <a:t>często ostatnim etapem przed testami na ludziach. Szczury wykorzystuje się jako przybliżenie ludzkich zachowań.</a:t>
            </a:r>
            <a:br>
              <a:rPr lang="pl-PL" sz="4000" dirty="0">
                <a:latin typeface="+mn-lt"/>
              </a:rPr>
            </a:br>
            <a:r>
              <a:rPr lang="pl-PL" dirty="0"/>
              <a:t/>
            </a:r>
            <a:br>
              <a:rPr lang="pl-PL" dirty="0"/>
            </a:br>
            <a:endParaRPr lang="pl-PL" dirty="0"/>
          </a:p>
        </p:txBody>
      </p:sp>
    </p:spTree>
    <p:extLst>
      <p:ext uri="{BB962C8B-B14F-4D97-AF65-F5344CB8AC3E}">
        <p14:creationId xmlns:p14="http://schemas.microsoft.com/office/powerpoint/2010/main" val="235875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466730"/>
          </a:xfrm>
        </p:spPr>
        <p:txBody>
          <a:bodyPr>
            <a:normAutofit fontScale="90000"/>
          </a:bodyPr>
          <a:lstStyle/>
          <a:p>
            <a:r>
              <a:rPr lang="pl-PL" sz="3100" b="1" dirty="0">
                <a:latin typeface="+mn-lt"/>
              </a:rPr>
              <a:t>Psi świat</a:t>
            </a:r>
            <a:r>
              <a:rPr lang="pl-PL" sz="3100" dirty="0">
                <a:latin typeface="+mn-lt"/>
              </a:rPr>
              <a:t/>
            </a:r>
            <a:br>
              <a:rPr lang="pl-PL" sz="3100" dirty="0">
                <a:latin typeface="+mn-lt"/>
              </a:rPr>
            </a:br>
            <a:r>
              <a:rPr lang="pl-PL" sz="3100" dirty="0" smtClean="0">
                <a:latin typeface="+mn-lt"/>
              </a:rPr>
              <a:t>Badaniem </a:t>
            </a:r>
            <a:r>
              <a:rPr lang="pl-PL" sz="3100" dirty="0">
                <a:latin typeface="+mn-lt"/>
              </a:rPr>
              <a:t>wpływu muzyki na zachowanie psów </a:t>
            </a:r>
            <a:r>
              <a:rPr lang="pl-PL" sz="3100" dirty="0" smtClean="0">
                <a:latin typeface="+mn-lt"/>
              </a:rPr>
              <a:t>zajęli </a:t>
            </a:r>
            <a:r>
              <a:rPr lang="pl-PL" sz="3100" dirty="0">
                <a:latin typeface="+mn-lt"/>
              </a:rPr>
              <a:t>się też </a:t>
            </a:r>
            <a:r>
              <a:rPr lang="pl-PL" sz="3100" dirty="0" smtClean="0">
                <a:latin typeface="+mn-lt"/>
              </a:rPr>
              <a:t>kynolodzy (kynologia </a:t>
            </a:r>
            <a:r>
              <a:rPr lang="pl-PL" sz="3100" dirty="0">
                <a:latin typeface="+mn-lt"/>
              </a:rPr>
              <a:t>– nauka o psie, jego hodowli </a:t>
            </a:r>
            <a:r>
              <a:rPr lang="pl-PL" sz="3100" dirty="0" smtClean="0">
                <a:latin typeface="+mn-lt"/>
              </a:rPr>
              <a:t/>
            </a:r>
            <a:br>
              <a:rPr lang="pl-PL" sz="3100" dirty="0" smtClean="0">
                <a:latin typeface="+mn-lt"/>
              </a:rPr>
            </a:br>
            <a:r>
              <a:rPr lang="pl-PL" sz="3100" dirty="0" smtClean="0">
                <a:latin typeface="+mn-lt"/>
              </a:rPr>
              <a:t>i tresurze). </a:t>
            </a:r>
            <a:r>
              <a:rPr lang="pl-PL" sz="3100" dirty="0">
                <a:latin typeface="+mn-lt"/>
              </a:rPr>
              <a:t>Zwierzętom postanowiono puszczać zróżnicowane zestawy muzyki popularnej, w tym – utwory Britney Spears, Robbiego Williamsa, Boba Marleya, a także klasykę – m.in. </a:t>
            </a:r>
            <a:r>
              <a:rPr lang="pl-PL" sz="3100" dirty="0" smtClean="0">
                <a:latin typeface="+mn-lt"/>
              </a:rPr>
              <a:t>„Poranek</a:t>
            </a:r>
            <a:r>
              <a:rPr lang="pl-PL" sz="3100" dirty="0">
                <a:latin typeface="+mn-lt"/>
              </a:rPr>
              <a:t>” Griega, </a:t>
            </a:r>
            <a:r>
              <a:rPr lang="pl-PL" sz="3100" dirty="0" smtClean="0">
                <a:latin typeface="+mn-lt"/>
              </a:rPr>
              <a:t>„Cztery </a:t>
            </a:r>
            <a:r>
              <a:rPr lang="pl-PL" sz="3100" dirty="0">
                <a:latin typeface="+mn-lt"/>
              </a:rPr>
              <a:t>pory roku” Vivaldiego i </a:t>
            </a:r>
            <a:r>
              <a:rPr lang="pl-PL" sz="3100" dirty="0" smtClean="0">
                <a:latin typeface="+mn-lt"/>
              </a:rPr>
              <a:t>„Odę </a:t>
            </a:r>
            <a:r>
              <a:rPr lang="pl-PL" sz="3100" dirty="0">
                <a:latin typeface="+mn-lt"/>
              </a:rPr>
              <a:t>do radości” Beethovena. Dla </a:t>
            </a:r>
            <a:r>
              <a:rPr lang="pl-PL" sz="3100" dirty="0" smtClean="0">
                <a:latin typeface="+mn-lt"/>
              </a:rPr>
              <a:t>celów naukowych </a:t>
            </a:r>
            <a:r>
              <a:rPr lang="pl-PL" sz="3100" dirty="0">
                <a:latin typeface="+mn-lt"/>
              </a:rPr>
              <a:t>psy wysłuchały także albumu zespołu Metallica oraz nagranych rozmów ludzi. Wyniki porównywano z zachowaniem grupy kontrolnej, która nie słuchała muzyki.</a:t>
            </a:r>
            <a:r>
              <a:rPr lang="pl-PL" dirty="0"/>
              <a:t/>
            </a:r>
            <a:br>
              <a:rPr lang="pl-PL" dirty="0"/>
            </a:br>
            <a:endParaRPr lang="pl-PL" dirty="0"/>
          </a:p>
        </p:txBody>
      </p:sp>
    </p:spTree>
    <p:extLst>
      <p:ext uri="{BB962C8B-B14F-4D97-AF65-F5344CB8AC3E}">
        <p14:creationId xmlns:p14="http://schemas.microsoft.com/office/powerpoint/2010/main" val="330699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6583362"/>
          </a:xfrm>
        </p:spPr>
        <p:txBody>
          <a:bodyPr>
            <a:normAutofit fontScale="90000"/>
          </a:bodyPr>
          <a:lstStyle/>
          <a:p>
            <a:r>
              <a:rPr lang="pl-PL" sz="4000" dirty="0" smtClean="0">
                <a:latin typeface="+mn-lt"/>
              </a:rPr>
              <a:t>Wyniki</a:t>
            </a:r>
            <a:r>
              <a:rPr lang="pl-PL" sz="4000" dirty="0">
                <a:latin typeface="+mn-lt"/>
              </a:rPr>
              <a:t> </a:t>
            </a:r>
            <a:r>
              <a:rPr lang="pl-PL" sz="4000" dirty="0" smtClean="0">
                <a:latin typeface="+mn-lt"/>
              </a:rPr>
              <a:t>okazały się</a:t>
            </a:r>
            <a:r>
              <a:rPr lang="pl-PL" sz="4000" dirty="0">
                <a:latin typeface="+mn-lt"/>
              </a:rPr>
              <a:t> </a:t>
            </a:r>
            <a:r>
              <a:rPr lang="pl-PL" sz="4000" dirty="0" smtClean="0">
                <a:latin typeface="+mn-lt"/>
              </a:rPr>
              <a:t>niezwykle </a:t>
            </a:r>
            <a:r>
              <a:rPr lang="pl-PL" sz="4000" dirty="0">
                <a:latin typeface="+mn-lt"/>
              </a:rPr>
              <a:t>ciekawe</a:t>
            </a:r>
            <a:r>
              <a:rPr lang="pl-PL" sz="4000" dirty="0" smtClean="0">
                <a:latin typeface="+mn-lt"/>
              </a:rPr>
              <a:t>.</a:t>
            </a:r>
            <a:br>
              <a:rPr lang="pl-PL" sz="4000" dirty="0" smtClean="0">
                <a:latin typeface="+mn-lt"/>
              </a:rPr>
            </a:br>
            <a:r>
              <a:rPr lang="pl-PL" sz="4000" dirty="0" smtClean="0">
                <a:latin typeface="+mn-lt"/>
              </a:rPr>
              <a:t> </a:t>
            </a:r>
            <a:br>
              <a:rPr lang="pl-PL" sz="4000" dirty="0" smtClean="0">
                <a:latin typeface="+mn-lt"/>
              </a:rPr>
            </a:br>
            <a:r>
              <a:rPr lang="pl-PL" sz="4000" dirty="0" smtClean="0">
                <a:latin typeface="+mn-lt"/>
              </a:rPr>
              <a:t>Najbardziej </a:t>
            </a:r>
            <a:r>
              <a:rPr lang="pl-PL" sz="4000" dirty="0">
                <a:latin typeface="+mn-lt"/>
              </a:rPr>
              <a:t>gwałtownie i hałaśliwie psy reagowały na muzykę metalową. </a:t>
            </a:r>
            <a:r>
              <a:rPr lang="pl-PL" sz="4000" dirty="0" smtClean="0">
                <a:latin typeface="+mn-lt"/>
              </a:rPr>
              <a:t/>
            </a:r>
            <a:br>
              <a:rPr lang="pl-PL" sz="4000" dirty="0" smtClean="0">
                <a:latin typeface="+mn-lt"/>
              </a:rPr>
            </a:br>
            <a:r>
              <a:rPr lang="pl-PL" sz="4000" dirty="0" smtClean="0">
                <a:latin typeface="+mn-lt"/>
              </a:rPr>
              <a:t/>
            </a:r>
            <a:br>
              <a:rPr lang="pl-PL" sz="4000" dirty="0" smtClean="0">
                <a:latin typeface="+mn-lt"/>
              </a:rPr>
            </a:br>
            <a:r>
              <a:rPr lang="pl-PL" sz="4000" dirty="0" smtClean="0">
                <a:latin typeface="+mn-lt"/>
              </a:rPr>
              <a:t>Muzyka </a:t>
            </a:r>
            <a:r>
              <a:rPr lang="pl-PL" sz="4000" dirty="0">
                <a:latin typeface="+mn-lt"/>
              </a:rPr>
              <a:t>klasyczna uspokajała je, zdawały się przy niej wypoczywać. </a:t>
            </a:r>
            <a:r>
              <a:rPr lang="pl-PL" sz="4000" dirty="0" smtClean="0">
                <a:latin typeface="+mn-lt"/>
              </a:rPr>
              <a:t/>
            </a:r>
            <a:br>
              <a:rPr lang="pl-PL" sz="4000" dirty="0" smtClean="0">
                <a:latin typeface="+mn-lt"/>
              </a:rPr>
            </a:br>
            <a:r>
              <a:rPr lang="pl-PL" sz="4000" dirty="0">
                <a:latin typeface="+mn-lt"/>
              </a:rPr>
              <a:t/>
            </a:r>
            <a:br>
              <a:rPr lang="pl-PL" sz="4000" dirty="0">
                <a:latin typeface="+mn-lt"/>
              </a:rPr>
            </a:br>
            <a:r>
              <a:rPr lang="pl-PL" sz="4000" dirty="0" smtClean="0">
                <a:latin typeface="+mn-lt"/>
              </a:rPr>
              <a:t>Natomiast </a:t>
            </a:r>
            <a:r>
              <a:rPr lang="pl-PL" sz="4000" dirty="0">
                <a:latin typeface="+mn-lt"/>
              </a:rPr>
              <a:t>muzyka popularna była im równie obojętna jak cisza.</a:t>
            </a:r>
            <a:br>
              <a:rPr lang="pl-PL" sz="4000" dirty="0">
                <a:latin typeface="+mn-lt"/>
              </a:rPr>
            </a:br>
            <a:endParaRPr lang="pl-PL" sz="4000" dirty="0">
              <a:latin typeface="+mn-lt"/>
            </a:endParaRPr>
          </a:p>
        </p:txBody>
      </p:sp>
    </p:spTree>
    <p:extLst>
      <p:ext uri="{BB962C8B-B14F-4D97-AF65-F5344CB8AC3E}">
        <p14:creationId xmlns:p14="http://schemas.microsoft.com/office/powerpoint/2010/main" val="423654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568952" cy="6178698"/>
          </a:xfrm>
        </p:spPr>
        <p:txBody>
          <a:bodyPr>
            <a:normAutofit/>
          </a:bodyPr>
          <a:lstStyle/>
          <a:p>
            <a:r>
              <a:rPr lang="pl-PL" sz="4400" dirty="0">
                <a:latin typeface="+mn-lt"/>
              </a:rPr>
              <a:t>Podobne badania miały miejsce także w Polsce. </a:t>
            </a:r>
            <a:r>
              <a:rPr lang="pl-PL" sz="4400" dirty="0" smtClean="0">
                <a:latin typeface="+mn-lt"/>
              </a:rPr>
              <a:t/>
            </a:r>
            <a:br>
              <a:rPr lang="pl-PL" sz="4400" dirty="0" smtClean="0">
                <a:latin typeface="+mn-lt"/>
              </a:rPr>
            </a:br>
            <a:r>
              <a:rPr lang="pl-PL" sz="4400" dirty="0" smtClean="0">
                <a:latin typeface="+mn-lt"/>
              </a:rPr>
              <a:t>W </a:t>
            </a:r>
            <a:r>
              <a:rPr lang="pl-PL" sz="4400" dirty="0">
                <a:latin typeface="+mn-lt"/>
              </a:rPr>
              <a:t>ciągu sześciu dni obserwowano jeden z wybiegów, </a:t>
            </a:r>
            <a:r>
              <a:rPr lang="pl-PL" sz="4400" dirty="0" smtClean="0">
                <a:latin typeface="+mn-lt"/>
              </a:rPr>
              <a:t>w </a:t>
            </a:r>
            <a:r>
              <a:rPr lang="pl-PL" sz="4400" dirty="0">
                <a:latin typeface="+mn-lt"/>
              </a:rPr>
              <a:t>którym zgrupowano po trzydzieści psów, wszystkich średniej wielkości. </a:t>
            </a:r>
            <a:r>
              <a:rPr lang="pl-PL" sz="4400" dirty="0" smtClean="0">
                <a:latin typeface="+mn-lt"/>
              </a:rPr>
              <a:t>Badania </a:t>
            </a:r>
            <a:r>
              <a:rPr lang="pl-PL" sz="4400" dirty="0">
                <a:latin typeface="+mn-lt"/>
              </a:rPr>
              <a:t>podzielone były na dwie części. </a:t>
            </a:r>
          </a:p>
        </p:txBody>
      </p:sp>
    </p:spTree>
    <p:extLst>
      <p:ext uri="{BB962C8B-B14F-4D97-AF65-F5344CB8AC3E}">
        <p14:creationId xmlns:p14="http://schemas.microsoft.com/office/powerpoint/2010/main" val="2902574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12968" cy="6583362"/>
          </a:xfrm>
        </p:spPr>
        <p:txBody>
          <a:bodyPr>
            <a:normAutofit fontScale="90000"/>
          </a:bodyPr>
          <a:lstStyle/>
          <a:p>
            <a:r>
              <a:rPr lang="pl-PL" sz="4000" dirty="0" smtClean="0">
                <a:latin typeface="+mn-lt"/>
              </a:rPr>
              <a:t>Pierwsza służyć miała zebraniu danych kontrolnych – bez muzyki. </a:t>
            </a:r>
            <a:br>
              <a:rPr lang="pl-PL" sz="4000" dirty="0" smtClean="0">
                <a:latin typeface="+mn-lt"/>
              </a:rPr>
            </a:br>
            <a:r>
              <a:rPr lang="pl-PL" sz="4000" dirty="0" smtClean="0">
                <a:latin typeface="+mn-lt"/>
              </a:rPr>
              <a:t>Druga, ta przyjemniejsza część, polegała na puszczaniu zwierzętom muzyki o ściśle określonych porach: przed karmieniem, podczas karmienia, w czasie porannego mycia wybiegu, przed wizytami ludzi zainteresowanych przygarnięciem psa, podczas tych wizyt i wówczas, gdy </a:t>
            </a:r>
            <a:br>
              <a:rPr lang="pl-PL" sz="4000" dirty="0" smtClean="0">
                <a:latin typeface="+mn-lt"/>
              </a:rPr>
            </a:br>
            <a:r>
              <a:rPr lang="pl-PL" sz="4000" dirty="0" smtClean="0">
                <a:latin typeface="+mn-lt"/>
              </a:rPr>
              <a:t>w schronisku nie było już nikogo.</a:t>
            </a:r>
            <a:br>
              <a:rPr lang="pl-PL" sz="4000" dirty="0" smtClean="0">
                <a:latin typeface="+mn-lt"/>
              </a:rPr>
            </a:br>
            <a:endParaRPr lang="pl-PL" sz="4000" dirty="0">
              <a:latin typeface="+mn-lt"/>
            </a:endParaRPr>
          </a:p>
        </p:txBody>
      </p:sp>
    </p:spTree>
    <p:extLst>
      <p:ext uri="{BB962C8B-B14F-4D97-AF65-F5344CB8AC3E}">
        <p14:creationId xmlns:p14="http://schemas.microsoft.com/office/powerpoint/2010/main" val="164075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466730"/>
          </a:xfrm>
        </p:spPr>
        <p:txBody>
          <a:bodyPr>
            <a:noAutofit/>
          </a:bodyPr>
          <a:lstStyle/>
          <a:p>
            <a:r>
              <a:rPr lang="pl-PL" sz="4000" u="sng" dirty="0" smtClean="0">
                <a:latin typeface="+mn-lt"/>
              </a:rPr>
              <a:t>Wnioski: </a:t>
            </a:r>
            <a:r>
              <a:rPr lang="pl-PL" sz="4000" dirty="0">
                <a:latin typeface="+mn-lt"/>
              </a:rPr>
              <a:t/>
            </a:r>
            <a:br>
              <a:rPr lang="pl-PL" sz="4000" dirty="0">
                <a:latin typeface="+mn-lt"/>
              </a:rPr>
            </a:br>
            <a:r>
              <a:rPr lang="pl-PL" sz="4000" dirty="0">
                <a:latin typeface="+mn-lt"/>
              </a:rPr>
              <a:t>Pod wpływem muzyki psy zachowywały się spokojniej, przestawały szczekać lub szczekały ciszej – nawet już po wyłączeniu muzyki. </a:t>
            </a:r>
            <a:r>
              <a:rPr lang="pl-PL" sz="4000" dirty="0" smtClean="0">
                <a:latin typeface="+mn-lt"/>
              </a:rPr>
              <a:t/>
            </a:r>
            <a:br>
              <a:rPr lang="pl-PL" sz="4000" dirty="0" smtClean="0">
                <a:latin typeface="+mn-lt"/>
              </a:rPr>
            </a:br>
            <a:r>
              <a:rPr lang="pl-PL" sz="4000" dirty="0" smtClean="0">
                <a:latin typeface="+mn-lt"/>
              </a:rPr>
              <a:t>Spadła </a:t>
            </a:r>
            <a:r>
              <a:rPr lang="pl-PL" sz="4000" dirty="0">
                <a:latin typeface="+mn-lt"/>
              </a:rPr>
              <a:t>też liczba agresywnych zachowań – jak walki o jedzenie czy najwygodniejsze miejsce na wybiegu.</a:t>
            </a:r>
            <a:br>
              <a:rPr lang="pl-PL" sz="4000" dirty="0">
                <a:latin typeface="+mn-lt"/>
              </a:rPr>
            </a:br>
            <a:endParaRPr lang="pl-PL" sz="4000" dirty="0">
              <a:latin typeface="+mn-lt"/>
            </a:endParaRPr>
          </a:p>
        </p:txBody>
      </p:sp>
    </p:spTree>
    <p:extLst>
      <p:ext uri="{BB962C8B-B14F-4D97-AF65-F5344CB8AC3E}">
        <p14:creationId xmlns:p14="http://schemas.microsoft.com/office/powerpoint/2010/main" val="40346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6682754"/>
          </a:xfrm>
        </p:spPr>
        <p:txBody>
          <a:bodyPr>
            <a:normAutofit fontScale="90000"/>
          </a:bodyPr>
          <a:lstStyle/>
          <a:p>
            <a:r>
              <a:rPr lang="pl-PL" sz="4400" b="1" dirty="0">
                <a:latin typeface="+mn-lt"/>
              </a:rPr>
              <a:t>Dźwięk i nauka</a:t>
            </a:r>
            <a:r>
              <a:rPr lang="pl-PL" sz="4400" dirty="0">
                <a:latin typeface="+mn-lt"/>
              </a:rPr>
              <a:t/>
            </a:r>
            <a:br>
              <a:rPr lang="pl-PL" sz="4400" dirty="0">
                <a:latin typeface="+mn-lt"/>
              </a:rPr>
            </a:br>
            <a:r>
              <a:rPr lang="pl-PL" sz="4400" dirty="0">
                <a:latin typeface="+mn-lt"/>
              </a:rPr>
              <a:t>Dźwięki, a tym bardziej muzyka wpływa na nasze emocje i zachowanie. </a:t>
            </a:r>
            <a:r>
              <a:rPr lang="pl-PL" sz="4400" dirty="0" smtClean="0">
                <a:latin typeface="+mn-lt"/>
              </a:rPr>
              <a:t/>
            </a:r>
            <a:br>
              <a:rPr lang="pl-PL" sz="4400" dirty="0" smtClean="0">
                <a:latin typeface="+mn-lt"/>
              </a:rPr>
            </a:br>
            <a:r>
              <a:rPr lang="pl-PL" dirty="0">
                <a:latin typeface="+mn-lt"/>
              </a:rPr>
              <a:t/>
            </a:r>
            <a:br>
              <a:rPr lang="pl-PL" dirty="0">
                <a:latin typeface="+mn-lt"/>
              </a:rPr>
            </a:br>
            <a:r>
              <a:rPr lang="pl-PL" sz="4000" dirty="0" smtClean="0">
                <a:latin typeface="+mn-lt"/>
              </a:rPr>
              <a:t>Istnieje </a:t>
            </a:r>
            <a:r>
              <a:rPr lang="pl-PL" sz="4000" dirty="0">
                <a:latin typeface="+mn-lt"/>
              </a:rPr>
              <a:t>rodzaj nauki zajmujący się dźwiękami i wibracją zwany cymatyką - zakłada ona, że wszystko jest dźwiękiem, określoną wibracją i ta wibracja nadaje kształt wszelkim formom. </a:t>
            </a:r>
            <a:br>
              <a:rPr lang="pl-PL" sz="4000" dirty="0">
                <a:latin typeface="+mn-lt"/>
              </a:rPr>
            </a:br>
            <a:endParaRPr lang="pl-PL" sz="4000" dirty="0">
              <a:latin typeface="+mn-lt"/>
            </a:endParaRPr>
          </a:p>
        </p:txBody>
      </p:sp>
    </p:spTree>
    <p:extLst>
      <p:ext uri="{BB962C8B-B14F-4D97-AF65-F5344CB8AC3E}">
        <p14:creationId xmlns:p14="http://schemas.microsoft.com/office/powerpoint/2010/main" val="2981823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568952" cy="6583362"/>
          </a:xfrm>
        </p:spPr>
        <p:txBody>
          <a:bodyPr>
            <a:normAutofit fontScale="90000"/>
          </a:bodyPr>
          <a:lstStyle/>
          <a:p>
            <a:r>
              <a:rPr lang="pl-PL" sz="3600" b="1" dirty="0">
                <a:latin typeface="+mn-lt"/>
              </a:rPr>
              <a:t>Muzyka i człowiek</a:t>
            </a:r>
            <a:r>
              <a:rPr lang="pl-PL" sz="3600" dirty="0">
                <a:latin typeface="+mn-lt"/>
              </a:rPr>
              <a:t/>
            </a:r>
            <a:br>
              <a:rPr lang="pl-PL" sz="3600" dirty="0">
                <a:latin typeface="+mn-lt"/>
              </a:rPr>
            </a:br>
            <a:r>
              <a:rPr lang="pl-PL" sz="3600" dirty="0">
                <a:latin typeface="+mn-lt"/>
              </a:rPr>
              <a:t>Bob Larson wraz z ekipą medyczną z Cleveland, badali młodzież pod </a:t>
            </a:r>
            <a:r>
              <a:rPr lang="pl-PL" sz="3600" dirty="0" smtClean="0">
                <a:latin typeface="+mn-lt"/>
              </a:rPr>
              <a:t>kątem </a:t>
            </a:r>
            <a:r>
              <a:rPr lang="pl-PL" sz="3600" dirty="0">
                <a:latin typeface="+mn-lt"/>
              </a:rPr>
              <a:t>efektów słuchania rocka. </a:t>
            </a:r>
            <a:r>
              <a:rPr lang="pl-PL" sz="3600" dirty="0" smtClean="0">
                <a:latin typeface="+mn-lt"/>
              </a:rPr>
              <a:t>Zwrócili oni </a:t>
            </a:r>
            <a:r>
              <a:rPr lang="pl-PL" sz="3600" dirty="0">
                <a:latin typeface="+mn-lt"/>
              </a:rPr>
              <a:t>uwagę na fakt, że ta muzyka może mieć zadziwiające efekty fizyczne: zmiany pulsu </a:t>
            </a:r>
            <a:r>
              <a:rPr lang="pl-PL" sz="3600" dirty="0" smtClean="0">
                <a:latin typeface="+mn-lt"/>
              </a:rPr>
              <a:t>i </a:t>
            </a:r>
            <a:r>
              <a:rPr lang="pl-PL" sz="3600" dirty="0">
                <a:latin typeface="+mn-lt"/>
              </a:rPr>
              <a:t>oddechu, podniesione wydzielanie gruczołów </a:t>
            </a:r>
            <a:r>
              <a:rPr lang="pl-PL" sz="3600" dirty="0" smtClean="0">
                <a:latin typeface="+mn-lt"/>
              </a:rPr>
              <a:t>endokrynalnych. </a:t>
            </a:r>
            <a:r>
              <a:rPr lang="pl-PL" sz="3600" dirty="0">
                <a:latin typeface="+mn-lt"/>
              </a:rPr>
              <a:t>Podstawowa przemiana materii i poziom cukru we </a:t>
            </a:r>
            <a:r>
              <a:rPr lang="pl-PL" sz="3600" dirty="0" smtClean="0">
                <a:latin typeface="+mn-lt"/>
              </a:rPr>
              <a:t>krwi </a:t>
            </a:r>
            <a:br>
              <a:rPr lang="pl-PL" sz="3600" dirty="0" smtClean="0">
                <a:latin typeface="+mn-lt"/>
              </a:rPr>
            </a:br>
            <a:r>
              <a:rPr lang="pl-PL" sz="3600" dirty="0" smtClean="0">
                <a:latin typeface="+mn-lt"/>
              </a:rPr>
              <a:t>również podlega modyfikacjom w czasie słuchania.</a:t>
            </a:r>
            <a:br>
              <a:rPr lang="pl-PL" sz="3600" dirty="0" smtClean="0">
                <a:latin typeface="+mn-lt"/>
              </a:rPr>
            </a:br>
            <a:endParaRPr lang="pl-PL" dirty="0"/>
          </a:p>
        </p:txBody>
      </p:sp>
    </p:spTree>
    <p:extLst>
      <p:ext uri="{BB962C8B-B14F-4D97-AF65-F5344CB8AC3E}">
        <p14:creationId xmlns:p14="http://schemas.microsoft.com/office/powerpoint/2010/main" val="3668707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583362"/>
          </a:xfrm>
        </p:spPr>
        <p:txBody>
          <a:bodyPr>
            <a:normAutofit/>
          </a:bodyPr>
          <a:lstStyle/>
          <a:p>
            <a:r>
              <a:rPr lang="pl-PL" sz="3600" dirty="0">
                <a:latin typeface="+mn-lt"/>
              </a:rPr>
              <a:t>Niektórzy kompozytorzy muzyki elektronicznej pozwalają sobie manipulować mózgami, dokonując spięć różnych świadomych warstw mózgowych, całkiem jak to czyni narkoman. Efekty endokrynalne są zależne od głośności muzyki. Przy 80 decybelach efekt jest nieprzyjemny, przy 90 staje się szkodliwy. Na koncertach głośność dochodzi do 106-108 </a:t>
            </a:r>
            <a:r>
              <a:rPr lang="pl-PL" sz="3600" dirty="0" smtClean="0">
                <a:latin typeface="+mn-lt"/>
              </a:rPr>
              <a:t>i </a:t>
            </a:r>
            <a:r>
              <a:rPr lang="pl-PL" sz="3600" dirty="0">
                <a:latin typeface="+mn-lt"/>
              </a:rPr>
              <a:t>do 120 przy orkiestrze"</a:t>
            </a:r>
            <a:br>
              <a:rPr lang="pl-PL" sz="3600" dirty="0">
                <a:latin typeface="+mn-lt"/>
              </a:rPr>
            </a:br>
            <a:endParaRPr lang="pl-PL" sz="3600" dirty="0">
              <a:latin typeface="+mn-lt"/>
            </a:endParaRPr>
          </a:p>
        </p:txBody>
      </p:sp>
    </p:spTree>
    <p:extLst>
      <p:ext uri="{BB962C8B-B14F-4D97-AF65-F5344CB8AC3E}">
        <p14:creationId xmlns:p14="http://schemas.microsoft.com/office/powerpoint/2010/main" val="1373064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84976" cy="6538738"/>
          </a:xfrm>
        </p:spPr>
        <p:txBody>
          <a:bodyPr>
            <a:normAutofit fontScale="90000"/>
          </a:bodyPr>
          <a:lstStyle/>
          <a:p>
            <a:r>
              <a:rPr lang="pl-PL" sz="3600" b="1" dirty="0">
                <a:latin typeface="+mn-lt"/>
              </a:rPr>
              <a:t>Reakcja na rytm</a:t>
            </a:r>
            <a:r>
              <a:rPr lang="pl-PL" sz="3600" dirty="0">
                <a:latin typeface="+mn-lt"/>
              </a:rPr>
              <a:t/>
            </a:r>
            <a:br>
              <a:rPr lang="pl-PL" sz="3600" dirty="0">
                <a:latin typeface="+mn-lt"/>
              </a:rPr>
            </a:br>
            <a:r>
              <a:rPr lang="pl-PL" sz="3600" dirty="0">
                <a:latin typeface="+mn-lt"/>
              </a:rPr>
              <a:t>Większość ludzi reaguje na rytm muzyki zmianą tempa akcji serca. Wystarczy postawić koło siebie metronom i zaangażować się w jego słuchanie, uprzednio zbadawszy swoje tętno i stwierdzić po kilkunastu minutach, że dostraja się ono do metronomu. Po kolejnej zmianie, serce znowu zmienia rytm. Podobne reakcje przy odpowiedniej muzyce dotyczą niektórych zwierząt (np. fok) </a:t>
            </a:r>
            <a:r>
              <a:rPr lang="pl-PL" sz="3600" dirty="0" smtClean="0">
                <a:latin typeface="+mn-lt"/>
              </a:rPr>
              <a:t/>
            </a:r>
            <a:br>
              <a:rPr lang="pl-PL" sz="3600" dirty="0" smtClean="0">
                <a:latin typeface="+mn-lt"/>
              </a:rPr>
            </a:br>
            <a:r>
              <a:rPr lang="pl-PL" sz="3600" dirty="0" smtClean="0">
                <a:latin typeface="+mn-lt"/>
              </a:rPr>
              <a:t>u </a:t>
            </a:r>
            <a:r>
              <a:rPr lang="pl-PL" sz="3600" dirty="0">
                <a:latin typeface="+mn-lt"/>
              </a:rPr>
              <a:t>których można </a:t>
            </a:r>
            <a:r>
              <a:rPr lang="pl-PL" sz="3600" dirty="0" smtClean="0">
                <a:latin typeface="+mn-lt"/>
              </a:rPr>
              <a:t>do </a:t>
            </a:r>
            <a:r>
              <a:rPr lang="pl-PL" sz="3600" dirty="0">
                <a:latin typeface="+mn-lt"/>
              </a:rPr>
              <a:t>tego stopnia przyspieszyć lub zwolnić akcje serca by je zabić.</a:t>
            </a:r>
            <a:br>
              <a:rPr lang="pl-PL" sz="3600" dirty="0">
                <a:latin typeface="+mn-lt"/>
              </a:rPr>
            </a:br>
            <a:endParaRPr lang="pl-PL" sz="3600" dirty="0">
              <a:latin typeface="+mn-lt"/>
            </a:endParaRPr>
          </a:p>
        </p:txBody>
      </p:sp>
    </p:spTree>
    <p:extLst>
      <p:ext uri="{BB962C8B-B14F-4D97-AF65-F5344CB8AC3E}">
        <p14:creationId xmlns:p14="http://schemas.microsoft.com/office/powerpoint/2010/main" val="240091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12968" cy="6826770"/>
          </a:xfrm>
        </p:spPr>
        <p:txBody>
          <a:bodyPr>
            <a:normAutofit fontScale="90000"/>
          </a:bodyPr>
          <a:lstStyle/>
          <a:p>
            <a:r>
              <a:rPr lang="pl-PL" sz="3600" b="1" dirty="0" smtClean="0">
                <a:latin typeface="+mn-lt"/>
              </a:rPr>
              <a:t>POP kultura</a:t>
            </a:r>
            <a:r>
              <a:rPr lang="pl-PL" sz="3600" dirty="0">
                <a:latin typeface="+mn-lt"/>
              </a:rPr>
              <a:t/>
            </a:r>
            <a:br>
              <a:rPr lang="pl-PL" sz="3600" dirty="0">
                <a:latin typeface="+mn-lt"/>
              </a:rPr>
            </a:br>
            <a:r>
              <a:rPr lang="pl-PL" sz="4000" dirty="0" smtClean="0">
                <a:latin typeface="+mn-lt"/>
              </a:rPr>
              <a:t>Jaki jest wpływ </a:t>
            </a:r>
            <a:r>
              <a:rPr lang="pl-PL" sz="4000" dirty="0">
                <a:latin typeface="+mn-lt"/>
              </a:rPr>
              <a:t>konwencjonalnej muzyki puszczanej na co dzień w TV i rozgłośniach radiowych.</a:t>
            </a:r>
            <a:br>
              <a:rPr lang="pl-PL" sz="4000" dirty="0">
                <a:latin typeface="+mn-lt"/>
              </a:rPr>
            </a:br>
            <a:r>
              <a:rPr lang="pl-PL" sz="4000" dirty="0">
                <a:latin typeface="+mn-lt"/>
              </a:rPr>
              <a:t>Wiele osób zdaje sobie sprawę, że ta serwowana nam przez media muzyka ma wpływ na kształtowanie się zachowań </a:t>
            </a:r>
            <a:r>
              <a:rPr lang="pl-PL" sz="4000" dirty="0" smtClean="0">
                <a:latin typeface="+mn-lt"/>
              </a:rPr>
              <a:t/>
            </a:r>
            <a:br>
              <a:rPr lang="pl-PL" sz="4000" dirty="0" smtClean="0">
                <a:latin typeface="+mn-lt"/>
              </a:rPr>
            </a:br>
            <a:r>
              <a:rPr lang="pl-PL" sz="4000" dirty="0" smtClean="0">
                <a:latin typeface="+mn-lt"/>
              </a:rPr>
              <a:t>w </a:t>
            </a:r>
            <a:r>
              <a:rPr lang="pl-PL" sz="4000" dirty="0">
                <a:latin typeface="+mn-lt"/>
              </a:rPr>
              <a:t>społeczeństwie, ale już niewiele osób wie o tym, że odpowiednie częstotliwości potrafią wywoływać określone stany </a:t>
            </a:r>
            <a:r>
              <a:rPr lang="pl-PL" sz="4000" dirty="0" smtClean="0">
                <a:latin typeface="+mn-lt"/>
              </a:rPr>
              <a:t/>
            </a:r>
            <a:br>
              <a:rPr lang="pl-PL" sz="4000" dirty="0" smtClean="0">
                <a:latin typeface="+mn-lt"/>
              </a:rPr>
            </a:br>
            <a:r>
              <a:rPr lang="pl-PL" sz="4000" dirty="0" smtClean="0">
                <a:latin typeface="+mn-lt"/>
              </a:rPr>
              <a:t>w </a:t>
            </a:r>
            <a:r>
              <a:rPr lang="pl-PL" sz="4000" dirty="0">
                <a:latin typeface="+mn-lt"/>
              </a:rPr>
              <a:t>naszym umyśle.</a:t>
            </a:r>
            <a:br>
              <a:rPr lang="pl-PL" sz="4000" dirty="0">
                <a:latin typeface="+mn-lt"/>
              </a:rPr>
            </a:br>
            <a:endParaRPr lang="pl-PL" sz="4000" dirty="0">
              <a:latin typeface="+mn-lt"/>
            </a:endParaRPr>
          </a:p>
        </p:txBody>
      </p:sp>
    </p:spTree>
    <p:extLst>
      <p:ext uri="{BB962C8B-B14F-4D97-AF65-F5344CB8AC3E}">
        <p14:creationId xmlns:p14="http://schemas.microsoft.com/office/powerpoint/2010/main" val="2234429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12968" cy="6466730"/>
          </a:xfrm>
        </p:spPr>
        <p:txBody>
          <a:bodyPr>
            <a:noAutofit/>
          </a:bodyPr>
          <a:lstStyle/>
          <a:p>
            <a:r>
              <a:rPr lang="pl-PL" sz="3600" dirty="0">
                <a:latin typeface="+mn-lt"/>
              </a:rPr>
              <a:t>Muzyka POP tworzona jest na tempie przypominającym rytm bicia ludzkiego serca, co też wywołuje </a:t>
            </a:r>
            <a:r>
              <a:rPr lang="pl-PL" sz="3600" dirty="0" smtClean="0">
                <a:latin typeface="+mn-lt"/>
              </a:rPr>
              <a:t>w </a:t>
            </a:r>
            <a:r>
              <a:rPr lang="pl-PL" sz="3600" dirty="0">
                <a:latin typeface="+mn-lt"/>
              </a:rPr>
              <a:t>nas stany ogólnie nazwane </a:t>
            </a:r>
            <a:r>
              <a:rPr lang="pl-PL" sz="3600" b="1" dirty="0" smtClean="0">
                <a:latin typeface="+mn-lt"/>
              </a:rPr>
              <a:t>konsumpcyjnymi</a:t>
            </a:r>
            <a:r>
              <a:rPr lang="pl-PL" sz="3600" dirty="0">
                <a:latin typeface="+mn-lt"/>
              </a:rPr>
              <a:t>.</a:t>
            </a:r>
            <a:r>
              <a:rPr lang="pl-PL" sz="3600" dirty="0" smtClean="0">
                <a:latin typeface="+mn-lt"/>
              </a:rPr>
              <a:t> </a:t>
            </a:r>
            <a:br>
              <a:rPr lang="pl-PL" sz="3600" dirty="0" smtClean="0">
                <a:latin typeface="+mn-lt"/>
              </a:rPr>
            </a:br>
            <a:r>
              <a:rPr lang="pl-PL" sz="3600" dirty="0" smtClean="0">
                <a:latin typeface="+mn-lt"/>
              </a:rPr>
              <a:t>Muzyka </a:t>
            </a:r>
            <a:r>
              <a:rPr lang="pl-PL" sz="3600" dirty="0">
                <a:latin typeface="+mn-lt"/>
              </a:rPr>
              <a:t>ta kieruje umysł </a:t>
            </a:r>
            <a:r>
              <a:rPr lang="pl-PL" sz="3600" dirty="0" smtClean="0">
                <a:latin typeface="+mn-lt"/>
              </a:rPr>
              <a:t>do koncentrowania </a:t>
            </a:r>
            <a:r>
              <a:rPr lang="pl-PL" sz="3600" dirty="0">
                <a:latin typeface="+mn-lt"/>
              </a:rPr>
              <a:t>się na sprawach </a:t>
            </a:r>
            <a:r>
              <a:rPr lang="pl-PL" sz="3600" b="1" dirty="0">
                <a:latin typeface="+mn-lt"/>
              </a:rPr>
              <a:t>dających przyjemności</a:t>
            </a:r>
            <a:r>
              <a:rPr lang="pl-PL" sz="3600" dirty="0">
                <a:latin typeface="+mn-lt"/>
              </a:rPr>
              <a:t> oraz sprawach </a:t>
            </a:r>
            <a:r>
              <a:rPr lang="pl-PL" sz="3600" b="1" dirty="0">
                <a:latin typeface="+mn-lt"/>
              </a:rPr>
              <a:t>dnia codziennego</a:t>
            </a:r>
            <a:r>
              <a:rPr lang="pl-PL" sz="3600" dirty="0">
                <a:latin typeface="+mn-lt"/>
              </a:rPr>
              <a:t> i chyba nie bez powodu jest </a:t>
            </a:r>
            <a:r>
              <a:rPr lang="pl-PL" sz="3600" dirty="0" smtClean="0">
                <a:latin typeface="+mn-lt"/>
              </a:rPr>
              <a:t>to </a:t>
            </a:r>
            <a:r>
              <a:rPr lang="pl-PL" sz="3600" dirty="0">
                <a:latin typeface="+mn-lt"/>
              </a:rPr>
              <a:t>najczęściej puszczany rodzaj muzyki.</a:t>
            </a:r>
            <a:br>
              <a:rPr lang="pl-PL" sz="3600" dirty="0">
                <a:latin typeface="+mn-lt"/>
              </a:rPr>
            </a:br>
            <a:endParaRPr lang="pl-PL" sz="3600" dirty="0">
              <a:latin typeface="+mn-lt"/>
            </a:endParaRPr>
          </a:p>
        </p:txBody>
      </p:sp>
    </p:spTree>
    <p:extLst>
      <p:ext uri="{BB962C8B-B14F-4D97-AF65-F5344CB8AC3E}">
        <p14:creationId xmlns:p14="http://schemas.microsoft.com/office/powerpoint/2010/main" val="87273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826770"/>
          </a:xfrm>
        </p:spPr>
        <p:txBody>
          <a:bodyPr>
            <a:normAutofit fontScale="90000"/>
          </a:bodyPr>
          <a:lstStyle/>
          <a:p>
            <a:r>
              <a:rPr lang="pl-PL" sz="4000" dirty="0">
                <a:latin typeface="+mn-lt"/>
              </a:rPr>
              <a:t>Niskie tony powodują szybsze zmęczenie umysłowe, natomiast wysokie działają uspokajająco i</a:t>
            </a:r>
            <a:r>
              <a:rPr lang="pl-PL" sz="4000" dirty="0" smtClean="0">
                <a:latin typeface="+mn-lt"/>
              </a:rPr>
              <a:t> </a:t>
            </a:r>
            <a:r>
              <a:rPr lang="pl-PL" sz="4000" dirty="0">
                <a:latin typeface="+mn-lt"/>
              </a:rPr>
              <a:t>relaksacyjne na odbiorcę. Niestety, ten typ muzyki jest prawie nieznany ludziom, ponieważ nie są one puszczane przez nasze massmedia, co skutkuje tym, że ludzie muszą się relaksować przy muzyce o</a:t>
            </a:r>
            <a:r>
              <a:rPr lang="pl-PL" sz="4000" dirty="0" smtClean="0">
                <a:latin typeface="+mn-lt"/>
              </a:rPr>
              <a:t> </a:t>
            </a:r>
            <a:r>
              <a:rPr lang="pl-PL" sz="4000" dirty="0">
                <a:latin typeface="+mn-lt"/>
              </a:rPr>
              <a:t>średniej częstotliwości bicia ludzkiego serca.</a:t>
            </a:r>
            <a:br>
              <a:rPr lang="pl-PL" sz="4000" dirty="0">
                <a:latin typeface="+mn-lt"/>
              </a:rPr>
            </a:br>
            <a:r>
              <a:rPr lang="pl-PL" sz="3600" dirty="0">
                <a:latin typeface="+mn-lt"/>
              </a:rPr>
              <a:t> </a:t>
            </a:r>
            <a:br>
              <a:rPr lang="pl-PL" sz="3600" dirty="0">
                <a:latin typeface="+mn-lt"/>
              </a:rPr>
            </a:br>
            <a:endParaRPr lang="pl-PL" sz="3600" dirty="0">
              <a:latin typeface="+mn-lt"/>
            </a:endParaRPr>
          </a:p>
        </p:txBody>
      </p:sp>
    </p:spTree>
    <p:extLst>
      <p:ext uri="{BB962C8B-B14F-4D97-AF65-F5344CB8AC3E}">
        <p14:creationId xmlns:p14="http://schemas.microsoft.com/office/powerpoint/2010/main" val="26217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12968" cy="6754762"/>
          </a:xfrm>
        </p:spPr>
        <p:txBody>
          <a:bodyPr>
            <a:noAutofit/>
          </a:bodyPr>
          <a:lstStyle/>
          <a:p>
            <a:r>
              <a:rPr lang="pl-PL" sz="3600" dirty="0">
                <a:latin typeface="+mn-lt"/>
              </a:rPr>
              <a:t>Wibracje dźwiękowe wywołują w żywych organizmach odpowiednie reakcje, a nawet zmiany strukturalne. Oddziałują też na funkcje fizjologiczne oraz procesy podświadomości. </a:t>
            </a:r>
            <a:br>
              <a:rPr lang="pl-PL" sz="3600" dirty="0">
                <a:latin typeface="+mn-lt"/>
              </a:rPr>
            </a:br>
            <a:r>
              <a:rPr lang="pl-PL" sz="3600" dirty="0">
                <a:latin typeface="+mn-lt"/>
              </a:rPr>
              <a:t>Dźwięk ma wielką siłę. Działa on w światach wyższych, o ile jest odpowiednio dobrany </a:t>
            </a:r>
            <a:r>
              <a:rPr lang="pl-PL" sz="3600" dirty="0" smtClean="0">
                <a:latin typeface="+mn-lt"/>
              </a:rPr>
              <a:t/>
            </a:r>
            <a:br>
              <a:rPr lang="pl-PL" sz="3600" dirty="0" smtClean="0">
                <a:latin typeface="+mn-lt"/>
              </a:rPr>
            </a:br>
            <a:r>
              <a:rPr lang="pl-PL" sz="3600" dirty="0" smtClean="0">
                <a:latin typeface="+mn-lt"/>
              </a:rPr>
              <a:t>i </a:t>
            </a:r>
            <a:r>
              <a:rPr lang="pl-PL" sz="3600" dirty="0">
                <a:latin typeface="+mn-lt"/>
              </a:rPr>
              <a:t>skierowany. Może działać tak twórczo, jak </a:t>
            </a:r>
            <a:r>
              <a:rPr lang="pl-PL" sz="3600" dirty="0" smtClean="0">
                <a:latin typeface="+mn-lt"/>
              </a:rPr>
              <a:t/>
            </a:r>
            <a:br>
              <a:rPr lang="pl-PL" sz="3600" dirty="0" smtClean="0">
                <a:latin typeface="+mn-lt"/>
              </a:rPr>
            </a:br>
            <a:r>
              <a:rPr lang="pl-PL" sz="3600" dirty="0" smtClean="0">
                <a:latin typeface="+mn-lt"/>
              </a:rPr>
              <a:t>i </a:t>
            </a:r>
            <a:r>
              <a:rPr lang="pl-PL" sz="3600" dirty="0">
                <a:latin typeface="+mn-lt"/>
              </a:rPr>
              <a:t>niszcząco. </a:t>
            </a:r>
            <a:r>
              <a:rPr lang="pl-PL" sz="3600" dirty="0" smtClean="0">
                <a:latin typeface="+mn-lt"/>
              </a:rPr>
              <a:t/>
            </a:r>
            <a:br>
              <a:rPr lang="pl-PL" sz="3600" dirty="0" smtClean="0">
                <a:latin typeface="+mn-lt"/>
              </a:rPr>
            </a:br>
            <a:r>
              <a:rPr lang="pl-PL" sz="3600" dirty="0" smtClean="0">
                <a:latin typeface="+mn-lt"/>
              </a:rPr>
              <a:t>     </a:t>
            </a:r>
            <a:r>
              <a:rPr lang="pl-PL" sz="3600" u="sng" dirty="0" smtClean="0">
                <a:latin typeface="+mn-lt"/>
              </a:rPr>
              <a:t>Dlatego </a:t>
            </a:r>
            <a:r>
              <a:rPr lang="pl-PL" sz="3600" u="sng" dirty="0">
                <a:latin typeface="+mn-lt"/>
              </a:rPr>
              <a:t>też na co dzień trzeba </a:t>
            </a:r>
            <a:r>
              <a:rPr lang="pl-PL" sz="3600" u="sng" dirty="0" smtClean="0">
                <a:latin typeface="+mn-lt"/>
              </a:rPr>
              <a:t>bardzo</a:t>
            </a:r>
            <a:br>
              <a:rPr lang="pl-PL" sz="3600" u="sng" dirty="0" smtClean="0">
                <a:latin typeface="+mn-lt"/>
              </a:rPr>
            </a:br>
            <a:r>
              <a:rPr lang="pl-PL" sz="3600" dirty="0" smtClean="0">
                <a:latin typeface="+mn-lt"/>
              </a:rPr>
              <a:t>     </a:t>
            </a:r>
            <a:r>
              <a:rPr lang="pl-PL" sz="3600" u="sng" dirty="0" smtClean="0">
                <a:latin typeface="+mn-lt"/>
              </a:rPr>
              <a:t>uważać</a:t>
            </a:r>
            <a:r>
              <a:rPr lang="pl-PL" sz="3600" u="sng" dirty="0">
                <a:latin typeface="+mn-lt"/>
              </a:rPr>
              <a:t>, co się mówi i czego się słucha</a:t>
            </a:r>
            <a:r>
              <a:rPr lang="pl-PL" sz="3600" dirty="0">
                <a:latin typeface="+mn-lt"/>
              </a:rPr>
              <a:t>.</a:t>
            </a:r>
            <a:br>
              <a:rPr lang="pl-PL" sz="3600" dirty="0">
                <a:latin typeface="+mn-lt"/>
              </a:rPr>
            </a:br>
            <a:endParaRPr lang="pl-PL" sz="3600" dirty="0">
              <a:latin typeface="+mn-lt"/>
            </a:endParaRPr>
          </a:p>
        </p:txBody>
      </p:sp>
    </p:spTree>
    <p:extLst>
      <p:ext uri="{BB962C8B-B14F-4D97-AF65-F5344CB8AC3E}">
        <p14:creationId xmlns:p14="http://schemas.microsoft.com/office/powerpoint/2010/main" val="1973418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5746650"/>
          </a:xfrm>
        </p:spPr>
        <p:txBody>
          <a:bodyPr>
            <a:normAutofit fontScale="90000"/>
          </a:bodyPr>
          <a:lstStyle/>
          <a:p>
            <a:pPr algn="ctr">
              <a:lnSpc>
                <a:spcPct val="150000"/>
              </a:lnSpc>
            </a:pPr>
            <a:r>
              <a:rPr lang="pl-PL" sz="4000" dirty="0" smtClean="0">
                <a:latin typeface="+mn-lt"/>
              </a:rPr>
              <a:t>A czy </a:t>
            </a:r>
            <a:r>
              <a:rPr lang="pl-PL" sz="4000" dirty="0">
                <a:latin typeface="+mn-lt"/>
              </a:rPr>
              <a:t>zastanawialiście się kiedyś, jak czują się </a:t>
            </a:r>
            <a:r>
              <a:rPr lang="pl-PL" sz="4000" dirty="0" smtClean="0">
                <a:latin typeface="+mn-lt"/>
              </a:rPr>
              <a:t>Wasi domowi pupile (np. </a:t>
            </a:r>
            <a:r>
              <a:rPr lang="pl-PL" sz="4000" dirty="0">
                <a:latin typeface="+mn-lt"/>
              </a:rPr>
              <a:t>rybki </a:t>
            </a:r>
            <a:r>
              <a:rPr lang="pl-PL" sz="4000" dirty="0" smtClean="0">
                <a:latin typeface="+mn-lt"/>
              </a:rPr>
              <a:t/>
            </a:r>
            <a:br>
              <a:rPr lang="pl-PL" sz="4000" dirty="0" smtClean="0">
                <a:latin typeface="+mn-lt"/>
              </a:rPr>
            </a:br>
            <a:r>
              <a:rPr lang="pl-PL" sz="4000" dirty="0" smtClean="0">
                <a:latin typeface="+mn-lt"/>
              </a:rPr>
              <a:t>w </a:t>
            </a:r>
            <a:r>
              <a:rPr lang="pl-PL" sz="4000" dirty="0">
                <a:latin typeface="+mn-lt"/>
              </a:rPr>
              <a:t>akwarium</a:t>
            </a:r>
            <a:r>
              <a:rPr lang="pl-PL" sz="4000" dirty="0" smtClean="0">
                <a:latin typeface="+mn-lt"/>
              </a:rPr>
              <a:t>, żółwie, koty czy psy) i czy ma to wpływ na ich zachowanie kiedy </a:t>
            </a:r>
            <a:r>
              <a:rPr lang="pl-PL" sz="4000" dirty="0">
                <a:latin typeface="+mn-lt"/>
              </a:rPr>
              <a:t>słuchacie </a:t>
            </a:r>
            <a:r>
              <a:rPr lang="pl-PL" sz="4000" dirty="0" smtClean="0">
                <a:latin typeface="+mn-lt"/>
              </a:rPr>
              <a:t>ulubionego zespołu lub </a:t>
            </a:r>
            <a:r>
              <a:rPr lang="pl-PL" sz="4000" dirty="0">
                <a:latin typeface="+mn-lt"/>
              </a:rPr>
              <a:t>gdy </a:t>
            </a:r>
            <a:r>
              <a:rPr lang="pl-PL" sz="4000" dirty="0" smtClean="0">
                <a:latin typeface="+mn-lt"/>
              </a:rPr>
              <a:t/>
            </a:r>
            <a:br>
              <a:rPr lang="pl-PL" sz="4000" dirty="0" smtClean="0">
                <a:latin typeface="+mn-lt"/>
              </a:rPr>
            </a:br>
            <a:r>
              <a:rPr lang="pl-PL" sz="4000" dirty="0" smtClean="0">
                <a:latin typeface="+mn-lt"/>
              </a:rPr>
              <a:t>z </a:t>
            </a:r>
            <a:r>
              <a:rPr lang="pl-PL" sz="4000" dirty="0">
                <a:latin typeface="+mn-lt"/>
              </a:rPr>
              <a:t>głośników </a:t>
            </a:r>
            <a:r>
              <a:rPr lang="pl-PL" sz="4000" dirty="0" smtClean="0">
                <a:latin typeface="+mn-lt"/>
              </a:rPr>
              <a:t>leci heavy metal? </a:t>
            </a:r>
            <a:endParaRPr lang="pl-PL" sz="4000" dirty="0">
              <a:latin typeface="+mn-lt"/>
            </a:endParaRPr>
          </a:p>
        </p:txBody>
      </p:sp>
    </p:spTree>
    <p:extLst>
      <p:ext uri="{BB962C8B-B14F-4D97-AF65-F5344CB8AC3E}">
        <p14:creationId xmlns:p14="http://schemas.microsoft.com/office/powerpoint/2010/main" val="1405893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704088"/>
            <a:ext cx="8712968" cy="5821256"/>
          </a:xfrm>
        </p:spPr>
        <p:txBody>
          <a:bodyPr>
            <a:normAutofit fontScale="90000"/>
          </a:bodyPr>
          <a:lstStyle/>
          <a:p>
            <a:r>
              <a:rPr lang="pl-PL" sz="4000" dirty="0" smtClean="0">
                <a:latin typeface="+mn-lt"/>
              </a:rPr>
              <a:t>Kilka tygodni temu zadaliśmy sobie pytanie: </a:t>
            </a:r>
            <a:br>
              <a:rPr lang="pl-PL" sz="4000" dirty="0" smtClean="0">
                <a:latin typeface="+mn-lt"/>
              </a:rPr>
            </a:br>
            <a:r>
              <a:rPr lang="pl-PL" sz="4000" dirty="0" smtClean="0">
                <a:latin typeface="+mn-lt"/>
              </a:rPr>
              <a:t/>
            </a:r>
            <a:br>
              <a:rPr lang="pl-PL" sz="4000" dirty="0" smtClean="0">
                <a:latin typeface="+mn-lt"/>
              </a:rPr>
            </a:br>
            <a:r>
              <a:rPr lang="pl-PL" sz="4000" dirty="0" smtClean="0">
                <a:latin typeface="+mn-lt"/>
              </a:rPr>
              <a:t>    </a:t>
            </a:r>
            <a:r>
              <a:rPr lang="pl-PL" sz="4000" i="1" dirty="0" smtClean="0">
                <a:effectLst>
                  <a:outerShdw blurRad="38100" dist="38100" dir="2700000" algn="tl">
                    <a:srgbClr val="000000">
                      <a:alpha val="43137"/>
                    </a:srgbClr>
                  </a:outerShdw>
                </a:effectLst>
                <a:latin typeface="+mn-lt"/>
              </a:rPr>
              <a:t>Jaki jest wpływ muzyki na zachowania</a:t>
            </a:r>
            <a:br>
              <a:rPr lang="pl-PL" sz="4000" i="1" dirty="0" smtClean="0">
                <a:effectLst>
                  <a:outerShdw blurRad="38100" dist="38100" dir="2700000" algn="tl">
                    <a:srgbClr val="000000">
                      <a:alpha val="43137"/>
                    </a:srgbClr>
                  </a:outerShdw>
                </a:effectLst>
                <a:latin typeface="+mn-lt"/>
              </a:rPr>
            </a:br>
            <a:r>
              <a:rPr lang="pl-PL" sz="4000" i="1" dirty="0" smtClean="0">
                <a:effectLst>
                  <a:outerShdw blurRad="38100" dist="38100" dir="2700000" algn="tl">
                    <a:srgbClr val="000000">
                      <a:alpha val="43137"/>
                    </a:srgbClr>
                  </a:outerShdw>
                </a:effectLst>
                <a:latin typeface="+mn-lt"/>
              </a:rPr>
              <a:t>                              zwierząt?</a:t>
            </a:r>
            <a:br>
              <a:rPr lang="pl-PL" sz="4000" i="1" dirty="0" smtClean="0">
                <a:effectLst>
                  <a:outerShdw blurRad="38100" dist="38100" dir="2700000" algn="tl">
                    <a:srgbClr val="000000">
                      <a:alpha val="43137"/>
                    </a:srgbClr>
                  </a:outerShdw>
                </a:effectLst>
                <a:latin typeface="+mn-lt"/>
              </a:rPr>
            </a:br>
            <a:r>
              <a:rPr lang="pl-PL" sz="4000" dirty="0" smtClean="0">
                <a:latin typeface="+mn-lt"/>
              </a:rPr>
              <a:t/>
            </a:r>
            <a:br>
              <a:rPr lang="pl-PL" sz="4000" dirty="0" smtClean="0">
                <a:latin typeface="+mn-lt"/>
              </a:rPr>
            </a:br>
            <a:r>
              <a:rPr lang="pl-PL" sz="4000" dirty="0" smtClean="0">
                <a:latin typeface="+mn-lt"/>
              </a:rPr>
              <a:t>Postanowiliśmy więc wyszukać odpowiednie informacje na ten temat oraz przeprowadzić eksperyment z udziałem naszych pupili: psów i królików. </a:t>
            </a:r>
            <a:br>
              <a:rPr lang="pl-PL" sz="4000" dirty="0" smtClean="0">
                <a:latin typeface="+mn-lt"/>
              </a:rPr>
            </a:br>
            <a:endParaRPr lang="pl-PL" sz="4000" dirty="0">
              <a:latin typeface="+mn-lt"/>
            </a:endParaRPr>
          </a:p>
        </p:txBody>
      </p:sp>
    </p:spTree>
    <p:extLst>
      <p:ext uri="{BB962C8B-B14F-4D97-AF65-F5344CB8AC3E}">
        <p14:creationId xmlns:p14="http://schemas.microsoft.com/office/powerpoint/2010/main" val="117930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04088"/>
            <a:ext cx="8568952" cy="5461216"/>
          </a:xfrm>
        </p:spPr>
        <p:txBody>
          <a:bodyPr>
            <a:normAutofit fontScale="90000"/>
          </a:bodyPr>
          <a:lstStyle/>
          <a:p>
            <a:r>
              <a:rPr lang="pl-PL" sz="4000" dirty="0" smtClean="0">
                <a:latin typeface="+mn-lt"/>
              </a:rPr>
              <a:t>Przez tydzień czasu obserwowaliśmy zachowania naszych zwierząt</a:t>
            </a:r>
            <a:r>
              <a:rPr lang="pl-PL" sz="4000" dirty="0"/>
              <a:t> </a:t>
            </a:r>
            <a:r>
              <a:rPr lang="pl-PL" sz="4000" dirty="0">
                <a:latin typeface="+mn-lt"/>
              </a:rPr>
              <a:t>takie </a:t>
            </a:r>
            <a:r>
              <a:rPr lang="pl-PL" sz="4000" dirty="0" smtClean="0">
                <a:latin typeface="+mn-lt"/>
              </a:rPr>
              <a:t>jak np.: </a:t>
            </a:r>
            <a:r>
              <a:rPr lang="pl-PL" sz="4000" dirty="0">
                <a:latin typeface="+mn-lt"/>
              </a:rPr>
              <a:t>chęć do zabawy, ilość spożytego </a:t>
            </a:r>
            <a:r>
              <a:rPr lang="pl-PL" sz="4000" dirty="0" smtClean="0">
                <a:latin typeface="+mn-lt"/>
              </a:rPr>
              <a:t>posiłku, pora zasypiania. Obserwacje prowadziliśmy przez około godzinę</a:t>
            </a:r>
            <a:r>
              <a:rPr lang="pl-PL" sz="4000" dirty="0"/>
              <a:t> </a:t>
            </a:r>
            <a:r>
              <a:rPr lang="pl-PL" sz="4000" dirty="0">
                <a:latin typeface="+mn-lt"/>
              </a:rPr>
              <a:t>w porze wieczornego karmienia</a:t>
            </a:r>
            <a:r>
              <a:rPr lang="pl-PL" sz="4000" dirty="0" smtClean="0">
                <a:latin typeface="+mn-lt"/>
              </a:rPr>
              <a:t>. Codziennie notowaliśmy nasze spostrzeżenia.</a:t>
            </a:r>
            <a:br>
              <a:rPr lang="pl-PL" sz="4000" dirty="0" smtClean="0">
                <a:latin typeface="+mn-lt"/>
              </a:rPr>
            </a:br>
            <a:r>
              <a:rPr lang="pl-PL" sz="4000" dirty="0" smtClean="0">
                <a:latin typeface="+mn-lt"/>
              </a:rPr>
              <a:t>Przez następny tydzień puszczaliśmy zwierzętom </a:t>
            </a:r>
            <a:r>
              <a:rPr lang="pl-PL" sz="4000" dirty="0">
                <a:latin typeface="+mn-lt"/>
              </a:rPr>
              <a:t>zróżnicowane zestawy muzyki: klasyczną, reggae i </a:t>
            </a:r>
            <a:r>
              <a:rPr lang="pl-PL" sz="4000" dirty="0" smtClean="0">
                <a:latin typeface="+mn-lt"/>
              </a:rPr>
              <a:t>rocka.</a:t>
            </a:r>
            <a:endParaRPr lang="pl-PL" sz="4000" dirty="0">
              <a:latin typeface="+mn-lt"/>
            </a:endParaRPr>
          </a:p>
        </p:txBody>
      </p:sp>
    </p:spTree>
    <p:extLst>
      <p:ext uri="{BB962C8B-B14F-4D97-AF65-F5344CB8AC3E}">
        <p14:creationId xmlns:p14="http://schemas.microsoft.com/office/powerpoint/2010/main" val="93544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6250706"/>
          </a:xfrm>
        </p:spPr>
        <p:txBody>
          <a:bodyPr>
            <a:normAutofit/>
          </a:bodyPr>
          <a:lstStyle/>
          <a:p>
            <a:r>
              <a:rPr lang="pl-PL" sz="3600" dirty="0">
                <a:latin typeface="+mn-lt"/>
              </a:rPr>
              <a:t>CYMATYKA to po prostu nauka o falach dźwiękowych i ich oddziaływaniu na substancje fizyczne. </a:t>
            </a:r>
            <a:br>
              <a:rPr lang="pl-PL" sz="3600" dirty="0">
                <a:latin typeface="+mn-lt"/>
              </a:rPr>
            </a:br>
            <a:r>
              <a:rPr lang="pl-PL" sz="3600" dirty="0">
                <a:latin typeface="+mn-lt"/>
              </a:rPr>
              <a:t>Jednym z pionierów cymatyki był szwedzki naukowiec Hans Jenny. Rejestrował on na taśmie filmowej oddziaływanie dźwięku na proszki i płyny. Zauważył, że drgania dźwiękowe wytwarzają geometryczne kształty. </a:t>
            </a:r>
            <a:r>
              <a:rPr lang="pl-PL" sz="3600" dirty="0" smtClean="0">
                <a:latin typeface="+mn-lt"/>
              </a:rPr>
              <a:t/>
            </a:r>
            <a:br>
              <a:rPr lang="pl-PL" sz="3600" dirty="0" smtClean="0">
                <a:latin typeface="+mn-lt"/>
              </a:rPr>
            </a:br>
            <a:r>
              <a:rPr lang="pl-PL" sz="3600" dirty="0" smtClean="0"/>
              <a:t>TEN </a:t>
            </a:r>
            <a:r>
              <a:rPr lang="pl-PL" sz="3600" dirty="0"/>
              <a:t>SAM TON dźwiękowy tworzy zawsze TEN SAM </a:t>
            </a:r>
            <a:r>
              <a:rPr lang="pl-PL" sz="3600" dirty="0" smtClean="0"/>
              <a:t>KSZTAŁT.</a:t>
            </a:r>
            <a:endParaRPr lang="pl-PL" sz="3600" dirty="0">
              <a:latin typeface="+mn-lt"/>
            </a:endParaRPr>
          </a:p>
        </p:txBody>
      </p:sp>
    </p:spTree>
    <p:extLst>
      <p:ext uri="{BB962C8B-B14F-4D97-AF65-F5344CB8AC3E}">
        <p14:creationId xmlns:p14="http://schemas.microsoft.com/office/powerpoint/2010/main" val="208178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04664"/>
            <a:ext cx="8568952" cy="5616624"/>
          </a:xfrm>
        </p:spPr>
        <p:txBody>
          <a:bodyPr>
            <a:normAutofit fontScale="90000"/>
          </a:bodyPr>
          <a:lstStyle/>
          <a:p>
            <a:r>
              <a:rPr lang="pl-PL" sz="4000" dirty="0">
                <a:latin typeface="+mn-lt"/>
              </a:rPr>
              <a:t>Grupa A – przeprowadzała eksperyment </a:t>
            </a:r>
            <a:r>
              <a:rPr lang="pl-PL" sz="4000" dirty="0" smtClean="0">
                <a:latin typeface="+mn-lt"/>
              </a:rPr>
              <a:t/>
            </a:r>
            <a:br>
              <a:rPr lang="pl-PL" sz="4000" dirty="0" smtClean="0">
                <a:latin typeface="+mn-lt"/>
              </a:rPr>
            </a:br>
            <a:r>
              <a:rPr lang="pl-PL" sz="4000" dirty="0" smtClean="0">
                <a:latin typeface="+mn-lt"/>
              </a:rPr>
              <a:t>z </a:t>
            </a:r>
            <a:r>
              <a:rPr lang="pl-PL" sz="4000" dirty="0">
                <a:latin typeface="+mn-lt"/>
              </a:rPr>
              <a:t>udziałem </a:t>
            </a:r>
            <a:r>
              <a:rPr lang="pl-PL" sz="4000" dirty="0" smtClean="0">
                <a:latin typeface="+mn-lt"/>
              </a:rPr>
              <a:t>psa słuchającego muzyki klasycznej</a:t>
            </a:r>
            <a:br>
              <a:rPr lang="pl-PL" sz="4000" dirty="0" smtClean="0">
                <a:latin typeface="+mn-lt"/>
              </a:rPr>
            </a:br>
            <a:r>
              <a:rPr lang="pl-PL" sz="4000" dirty="0">
                <a:latin typeface="+mn-lt"/>
              </a:rPr>
              <a:t/>
            </a:r>
            <a:br>
              <a:rPr lang="pl-PL" sz="4000" dirty="0">
                <a:latin typeface="+mn-lt"/>
              </a:rPr>
            </a:br>
            <a:r>
              <a:rPr lang="pl-PL" sz="4000" dirty="0">
                <a:latin typeface="+mn-lt"/>
              </a:rPr>
              <a:t>Grupa B – przeprowadzała eksperyment </a:t>
            </a:r>
            <a:r>
              <a:rPr lang="pl-PL" sz="4000" dirty="0" smtClean="0">
                <a:latin typeface="+mn-lt"/>
              </a:rPr>
              <a:t/>
            </a:r>
            <a:br>
              <a:rPr lang="pl-PL" sz="4000" dirty="0" smtClean="0">
                <a:latin typeface="+mn-lt"/>
              </a:rPr>
            </a:br>
            <a:r>
              <a:rPr lang="pl-PL" sz="4000" dirty="0" smtClean="0">
                <a:latin typeface="+mn-lt"/>
              </a:rPr>
              <a:t>z </a:t>
            </a:r>
            <a:r>
              <a:rPr lang="pl-PL" sz="4000" dirty="0">
                <a:latin typeface="+mn-lt"/>
              </a:rPr>
              <a:t>udziałem </a:t>
            </a:r>
            <a:r>
              <a:rPr lang="pl-PL" sz="4000" dirty="0" smtClean="0">
                <a:latin typeface="+mn-lt"/>
              </a:rPr>
              <a:t>psa</a:t>
            </a:r>
            <a:r>
              <a:rPr lang="pl-PL" sz="4000" dirty="0"/>
              <a:t> </a:t>
            </a:r>
            <a:r>
              <a:rPr lang="pl-PL" sz="4000" dirty="0">
                <a:latin typeface="+mn-lt"/>
              </a:rPr>
              <a:t>słuchającego </a:t>
            </a:r>
            <a:r>
              <a:rPr lang="pl-PL" sz="4000" dirty="0" smtClean="0">
                <a:latin typeface="+mn-lt"/>
              </a:rPr>
              <a:t>rocka  </a:t>
            </a:r>
            <a:br>
              <a:rPr lang="pl-PL" sz="4000" dirty="0" smtClean="0">
                <a:latin typeface="+mn-lt"/>
              </a:rPr>
            </a:br>
            <a:r>
              <a:rPr lang="pl-PL" sz="4000" dirty="0">
                <a:latin typeface="+mn-lt"/>
              </a:rPr>
              <a:t/>
            </a:r>
            <a:br>
              <a:rPr lang="pl-PL" sz="4000" dirty="0">
                <a:latin typeface="+mn-lt"/>
              </a:rPr>
            </a:br>
            <a:r>
              <a:rPr lang="pl-PL" sz="4000" dirty="0">
                <a:latin typeface="+mn-lt"/>
              </a:rPr>
              <a:t>Grupa C – przeprowadzała eksperyment </a:t>
            </a:r>
            <a:r>
              <a:rPr lang="pl-PL" sz="4000" dirty="0" smtClean="0">
                <a:latin typeface="+mn-lt"/>
              </a:rPr>
              <a:t/>
            </a:r>
            <a:br>
              <a:rPr lang="pl-PL" sz="4000" dirty="0" smtClean="0">
                <a:latin typeface="+mn-lt"/>
              </a:rPr>
            </a:br>
            <a:r>
              <a:rPr lang="pl-PL" sz="4000" dirty="0" smtClean="0">
                <a:latin typeface="+mn-lt"/>
              </a:rPr>
              <a:t>z </a:t>
            </a:r>
            <a:r>
              <a:rPr lang="pl-PL" sz="4000" dirty="0">
                <a:latin typeface="+mn-lt"/>
              </a:rPr>
              <a:t>udziałem </a:t>
            </a:r>
            <a:r>
              <a:rPr lang="pl-PL" sz="4000" dirty="0" smtClean="0">
                <a:latin typeface="+mn-lt"/>
              </a:rPr>
              <a:t>psa</a:t>
            </a:r>
            <a:r>
              <a:rPr lang="pl-PL" sz="4000" dirty="0"/>
              <a:t> </a:t>
            </a:r>
            <a:r>
              <a:rPr lang="pl-PL" sz="4000" dirty="0">
                <a:latin typeface="+mn-lt"/>
              </a:rPr>
              <a:t>słuchającego muzyki </a:t>
            </a:r>
            <a:r>
              <a:rPr lang="pl-PL" sz="4000" dirty="0" smtClean="0">
                <a:latin typeface="+mn-lt"/>
              </a:rPr>
              <a:t>reggae</a:t>
            </a:r>
            <a:endParaRPr lang="pl-PL" sz="4000" dirty="0">
              <a:latin typeface="+mn-lt"/>
            </a:endParaRPr>
          </a:p>
        </p:txBody>
      </p:sp>
    </p:spTree>
    <p:extLst>
      <p:ext uri="{BB962C8B-B14F-4D97-AF65-F5344CB8AC3E}">
        <p14:creationId xmlns:p14="http://schemas.microsoft.com/office/powerpoint/2010/main" val="3553911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1520" y="1916832"/>
            <a:ext cx="4244280" cy="4331502"/>
          </a:xfrm>
        </p:spPr>
        <p:txBody>
          <a:bodyPr>
            <a:noAutofit/>
          </a:bodyPr>
          <a:lstStyle/>
          <a:p>
            <a:pPr marL="0" indent="0">
              <a:buNone/>
            </a:pPr>
            <a:r>
              <a:rPr lang="pl-PL" sz="2800" dirty="0"/>
              <a:t>Zwierzę 1 – zachowanie nie zmieniło się (raz zmienił miejsce odpoczynku - z dala od głośników), pies był jak zwykle spokojny, chętnie się bawił, zjadał całe posiłki, jednego dnia później zasnął.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976" y="1855845"/>
            <a:ext cx="43204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ytuł 1"/>
          <p:cNvSpPr>
            <a:spLocks noGrp="1"/>
          </p:cNvSpPr>
          <p:nvPr>
            <p:ph type="title"/>
          </p:nvPr>
        </p:nvSpPr>
        <p:spPr>
          <a:xfrm>
            <a:off x="457200" y="704088"/>
            <a:ext cx="8229600" cy="852704"/>
          </a:xfrm>
        </p:spPr>
        <p:txBody>
          <a:bodyPr>
            <a:normAutofit fontScale="90000"/>
          </a:bodyPr>
          <a:lstStyle/>
          <a:p>
            <a:r>
              <a:rPr lang="pl-PL" dirty="0" smtClean="0"/>
              <a:t>  </a:t>
            </a:r>
            <a:br>
              <a:rPr lang="pl-PL" dirty="0" smtClean="0"/>
            </a:br>
            <a:r>
              <a:rPr lang="pl-PL" dirty="0"/>
              <a:t/>
            </a:r>
            <a:br>
              <a:rPr lang="pl-PL" dirty="0"/>
            </a:br>
            <a:r>
              <a:rPr lang="pl-PL" dirty="0" smtClean="0"/>
              <a:t/>
            </a:r>
            <a:br>
              <a:rPr lang="pl-PL" dirty="0" smtClean="0"/>
            </a:br>
            <a:r>
              <a:rPr lang="pl-PL" sz="3600" u="sng" dirty="0" smtClean="0">
                <a:latin typeface="+mn-lt"/>
              </a:rPr>
              <a:t>Oto wyniki naszego eksperymentu</a:t>
            </a:r>
            <a:r>
              <a:rPr lang="pl-PL" sz="3600" dirty="0" smtClean="0">
                <a:latin typeface="+mn-lt"/>
              </a:rPr>
              <a:t/>
            </a:r>
            <a:br>
              <a:rPr lang="pl-PL" sz="3600" dirty="0" smtClean="0">
                <a:latin typeface="+mn-lt"/>
              </a:rPr>
            </a:br>
            <a:r>
              <a:rPr lang="pl-PL" sz="3600" dirty="0"/>
              <a:t>Zaobserwowaliśmy:</a:t>
            </a:r>
            <a:endParaRPr lang="pl-PL" sz="3600" dirty="0">
              <a:latin typeface="+mn-lt"/>
            </a:endParaRPr>
          </a:p>
        </p:txBody>
      </p:sp>
    </p:spTree>
    <p:extLst>
      <p:ext uri="{BB962C8B-B14F-4D97-AF65-F5344CB8AC3E}">
        <p14:creationId xmlns:p14="http://schemas.microsoft.com/office/powerpoint/2010/main" val="367881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196752"/>
            <a:ext cx="4038600" cy="5158173"/>
          </a:xfrm>
        </p:spPr>
        <p:txBody>
          <a:bodyPr>
            <a:normAutofit fontScale="25000" lnSpcReduction="20000"/>
          </a:bodyPr>
          <a:lstStyle/>
          <a:p>
            <a:pPr marL="0" indent="0">
              <a:buNone/>
            </a:pPr>
            <a:r>
              <a:rPr lang="pl-PL" sz="14400" dirty="0"/>
              <a:t>Zwierzę 2 – zachowanie psa zmieniło się, stał się niespokojny, oddalał się od głośników podczas puszczania muzyki, niechętnie się bawił, spał niespokojnie</a:t>
            </a:r>
            <a:r>
              <a:rPr lang="pl-PL" sz="2800" dirty="0"/>
              <a:t>. </a:t>
            </a:r>
            <a:br>
              <a:rPr lang="pl-PL" sz="2800" dirty="0"/>
            </a:br>
            <a:endParaRPr lang="pl-PL"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38925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65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340768"/>
            <a:ext cx="4038600" cy="5014157"/>
          </a:xfrm>
        </p:spPr>
        <p:txBody>
          <a:bodyPr>
            <a:noAutofit/>
          </a:bodyPr>
          <a:lstStyle/>
          <a:p>
            <a:pPr marL="0" indent="0">
              <a:buNone/>
            </a:pPr>
            <a:r>
              <a:rPr lang="pl-PL" sz="3600" dirty="0"/>
              <a:t>Zwierzę 3 – zachowanie nie zmieniło się, pies był jak zwykle spokojny, chętnie się bawił, zjadał całe posiłki.</a:t>
            </a:r>
            <a:br>
              <a:rPr lang="pl-PL" sz="3600" dirty="0"/>
            </a:br>
            <a:endParaRPr lang="pl-PL" sz="3600"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69712" y="1340768"/>
            <a:ext cx="4250760" cy="501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150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04088"/>
            <a:ext cx="8496944" cy="4885152"/>
          </a:xfrm>
        </p:spPr>
        <p:txBody>
          <a:bodyPr>
            <a:normAutofit fontScale="90000"/>
          </a:bodyPr>
          <a:lstStyle/>
          <a:p>
            <a:r>
              <a:rPr lang="pl-PL" sz="3600" dirty="0" smtClean="0">
                <a:latin typeface="+mn-lt"/>
              </a:rPr>
              <a:t>Cd. obserwacji:</a:t>
            </a:r>
            <a:br>
              <a:rPr lang="pl-PL" sz="3600" dirty="0" smtClean="0">
                <a:latin typeface="+mn-lt"/>
              </a:rPr>
            </a:br>
            <a:r>
              <a:rPr lang="pl-PL" sz="3600" dirty="0" smtClean="0">
                <a:latin typeface="+mn-lt"/>
              </a:rPr>
              <a:t>- pod wpływem muzyki klasycznej zwierzę uspokajało się</a:t>
            </a:r>
            <a:br>
              <a:rPr lang="pl-PL" sz="3600" dirty="0" smtClean="0">
                <a:latin typeface="+mn-lt"/>
              </a:rPr>
            </a:br>
            <a:r>
              <a:rPr lang="pl-PL" sz="3600" dirty="0" smtClean="0">
                <a:latin typeface="+mn-lt"/>
              </a:rPr>
              <a:t>- muzyka reagge nie wywołała zauważalnych zmian w zachowaniu zwierzęcia</a:t>
            </a:r>
            <a:br>
              <a:rPr lang="pl-PL" sz="3600" dirty="0" smtClean="0">
                <a:latin typeface="+mn-lt"/>
              </a:rPr>
            </a:br>
            <a:r>
              <a:rPr lang="pl-PL" sz="3600" dirty="0" smtClean="0">
                <a:latin typeface="+mn-lt"/>
              </a:rPr>
              <a:t>- pies słuchający rocka stał się niespokojny, czasami agresywny, uciekał z miejsca skąd dopływała muzyka, niespokojnie spał, stracił apetyt</a:t>
            </a:r>
            <a:br>
              <a:rPr lang="pl-PL" sz="3600" dirty="0" smtClean="0">
                <a:latin typeface="+mn-lt"/>
              </a:rPr>
            </a:br>
            <a:endParaRPr lang="pl-PL" sz="3600" dirty="0">
              <a:latin typeface="+mn-lt"/>
            </a:endParaRPr>
          </a:p>
        </p:txBody>
      </p:sp>
    </p:spTree>
    <p:extLst>
      <p:ext uri="{BB962C8B-B14F-4D97-AF65-F5344CB8AC3E}">
        <p14:creationId xmlns:p14="http://schemas.microsoft.com/office/powerpoint/2010/main" val="3724483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704088"/>
            <a:ext cx="8712968" cy="6325312"/>
          </a:xfrm>
        </p:spPr>
        <p:txBody>
          <a:bodyPr>
            <a:normAutofit fontScale="90000"/>
          </a:bodyPr>
          <a:lstStyle/>
          <a:p>
            <a:r>
              <a:rPr lang="pl-PL" sz="4000" dirty="0">
                <a:latin typeface="+mn-lt"/>
              </a:rPr>
              <a:t>Wnioski</a:t>
            </a:r>
            <a:r>
              <a:rPr lang="pl-PL" sz="4000" dirty="0" smtClean="0">
                <a:latin typeface="+mn-lt"/>
              </a:rPr>
              <a:t>:</a:t>
            </a:r>
            <a:br>
              <a:rPr lang="pl-PL" sz="4000" dirty="0" smtClean="0">
                <a:latin typeface="+mn-lt"/>
              </a:rPr>
            </a:br>
            <a:r>
              <a:rPr lang="pl-PL" sz="4000" dirty="0" smtClean="0">
                <a:latin typeface="+mn-lt"/>
              </a:rPr>
              <a:t>rodzaj słuchanej przez zwierzęta muzyki ma wpływ na ich samopoczucie i zachowania.</a:t>
            </a:r>
            <a:br>
              <a:rPr lang="pl-PL" sz="4000" dirty="0" smtClean="0">
                <a:latin typeface="+mn-lt"/>
              </a:rPr>
            </a:br>
            <a:r>
              <a:rPr lang="pl-PL" sz="4000" dirty="0">
                <a:latin typeface="+mn-lt"/>
              </a:rPr>
              <a:t/>
            </a:r>
            <a:br>
              <a:rPr lang="pl-PL" sz="4000" dirty="0">
                <a:latin typeface="+mn-lt"/>
              </a:rPr>
            </a:br>
            <a:r>
              <a:rPr lang="pl-PL" sz="4000" dirty="0" smtClean="0">
                <a:latin typeface="+mn-lt"/>
              </a:rPr>
              <a:t>                       </a:t>
            </a:r>
            <a:r>
              <a:rPr lang="pl-PL" sz="4900" dirty="0" smtClean="0">
                <a:effectLst>
                  <a:outerShdw blurRad="38100" dist="38100" dir="2700000" algn="tl">
                    <a:srgbClr val="000000">
                      <a:alpha val="43137"/>
                    </a:srgbClr>
                  </a:outerShdw>
                </a:effectLst>
                <a:latin typeface="+mn-lt"/>
              </a:rPr>
              <a:t>Pamiętajcie!!!</a:t>
            </a:r>
            <a:br>
              <a:rPr lang="pl-PL" sz="4900" dirty="0" smtClean="0">
                <a:effectLst>
                  <a:outerShdw blurRad="38100" dist="38100" dir="2700000" algn="tl">
                    <a:srgbClr val="000000">
                      <a:alpha val="43137"/>
                    </a:srgbClr>
                  </a:outerShdw>
                </a:effectLst>
                <a:latin typeface="+mn-lt"/>
              </a:rPr>
            </a:br>
            <a:r>
              <a:rPr lang="pl-PL" sz="4900" dirty="0" smtClean="0">
                <a:effectLst>
                  <a:outerShdw blurRad="38100" dist="38100" dir="2700000" algn="tl">
                    <a:srgbClr val="000000">
                      <a:alpha val="43137"/>
                    </a:srgbClr>
                  </a:outerShdw>
                </a:effectLst>
                <a:latin typeface="+mn-lt"/>
              </a:rPr>
              <a:t>     Muzyka, którą wy lubicie nie zawsze wpływa korzystnie na wasze</a:t>
            </a:r>
            <a:br>
              <a:rPr lang="pl-PL" sz="4900" dirty="0" smtClean="0">
                <a:effectLst>
                  <a:outerShdw blurRad="38100" dist="38100" dir="2700000" algn="tl">
                    <a:srgbClr val="000000">
                      <a:alpha val="43137"/>
                    </a:srgbClr>
                  </a:outerShdw>
                </a:effectLst>
                <a:latin typeface="+mn-lt"/>
              </a:rPr>
            </a:br>
            <a:r>
              <a:rPr lang="pl-PL" sz="4900" dirty="0">
                <a:effectLst>
                  <a:outerShdw blurRad="38100" dist="38100" dir="2700000" algn="tl">
                    <a:srgbClr val="000000">
                      <a:alpha val="43137"/>
                    </a:srgbClr>
                  </a:outerShdw>
                </a:effectLst>
                <a:latin typeface="+mn-lt"/>
              </a:rPr>
              <a:t> </a:t>
            </a:r>
            <a:r>
              <a:rPr lang="pl-PL" sz="4900" dirty="0" smtClean="0">
                <a:effectLst>
                  <a:outerShdw blurRad="38100" dist="38100" dir="2700000" algn="tl">
                    <a:srgbClr val="000000">
                      <a:alpha val="43137"/>
                    </a:srgbClr>
                  </a:outerShdw>
                </a:effectLst>
                <a:latin typeface="+mn-lt"/>
              </a:rPr>
              <a:t>                     zwierzęta.</a:t>
            </a:r>
            <a:br>
              <a:rPr lang="pl-PL" sz="4900" dirty="0" smtClean="0">
                <a:effectLst>
                  <a:outerShdw blurRad="38100" dist="38100" dir="2700000" algn="tl">
                    <a:srgbClr val="000000">
                      <a:alpha val="43137"/>
                    </a:srgbClr>
                  </a:outerShdw>
                </a:effectLst>
                <a:latin typeface="+mn-lt"/>
              </a:rPr>
            </a:br>
            <a:r>
              <a:rPr lang="pl-PL" sz="4900" dirty="0">
                <a:effectLst>
                  <a:outerShdw blurRad="38100" dist="38100" dir="2700000" algn="tl">
                    <a:srgbClr val="000000">
                      <a:alpha val="43137"/>
                    </a:srgbClr>
                  </a:outerShdw>
                </a:effectLst>
                <a:latin typeface="+mn-lt"/>
              </a:rPr>
              <a:t/>
            </a:r>
            <a:br>
              <a:rPr lang="pl-PL" sz="4900" dirty="0">
                <a:effectLst>
                  <a:outerShdw blurRad="38100" dist="38100" dir="2700000" algn="tl">
                    <a:srgbClr val="000000">
                      <a:alpha val="43137"/>
                    </a:srgbClr>
                  </a:outerShdw>
                </a:effectLst>
                <a:latin typeface="+mn-lt"/>
              </a:rPr>
            </a:br>
            <a:endParaRPr lang="pl-PL" sz="49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7851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466730"/>
          </a:xfrm>
        </p:spPr>
        <p:txBody>
          <a:bodyPr>
            <a:noAutofit/>
          </a:bodyPr>
          <a:lstStyle/>
          <a:p>
            <a:pPr algn="l"/>
            <a:r>
              <a:rPr lang="pl-PL" sz="1800" dirty="0" smtClean="0">
                <a:solidFill>
                  <a:schemeClr val="tx1"/>
                </a:solidFill>
                <a:hlinkClick r:id="rId2"/>
              </a:rPr>
              <a:t>Bibliografia:</a:t>
            </a:r>
            <a:br>
              <a:rPr lang="pl-PL" sz="1800" dirty="0" smtClean="0">
                <a:solidFill>
                  <a:schemeClr val="tx1"/>
                </a:solidFill>
                <a:hlinkClick r:id="rId2"/>
              </a:rPr>
            </a:br>
            <a:r>
              <a:rPr lang="pl-PL" sz="1800" dirty="0" smtClean="0">
                <a:solidFill>
                  <a:schemeClr val="tx1"/>
                </a:solidFill>
                <a:hlinkClick r:id="rId2"/>
              </a:rPr>
              <a:t>Słownik Encyklopedyczny Biologia, Wyd. Europa 2001</a:t>
            </a:r>
            <a:br>
              <a:rPr lang="pl-PL" sz="1800" dirty="0" smtClean="0">
                <a:solidFill>
                  <a:schemeClr val="tx1"/>
                </a:solidFill>
                <a:hlinkClick r:id="rId2"/>
              </a:rPr>
            </a:br>
            <a:r>
              <a:rPr lang="pl-PL" sz="1800" dirty="0" smtClean="0">
                <a:solidFill>
                  <a:schemeClr val="tx1"/>
                </a:solidFill>
                <a:hlinkClick r:id="rId2"/>
              </a:rPr>
              <a:t>Słownik Biologia, Wyd. GREG, Kraków 2004</a:t>
            </a:r>
            <a:br>
              <a:rPr lang="pl-PL" sz="1800" dirty="0" smtClean="0">
                <a:solidFill>
                  <a:schemeClr val="tx1"/>
                </a:solidFill>
                <a:hlinkClick r:id="rId2"/>
              </a:rPr>
            </a:br>
            <a:r>
              <a:rPr lang="pl-PL" sz="1800" dirty="0">
                <a:solidFill>
                  <a:schemeClr val="tx1"/>
                </a:solidFill>
                <a:hlinkClick r:id="rId3"/>
              </a:rPr>
              <a:t>http://</a:t>
            </a:r>
            <a:r>
              <a:rPr lang="pl-PL" sz="1800" dirty="0" smtClean="0">
                <a:solidFill>
                  <a:schemeClr val="tx1"/>
                </a:solidFill>
                <a:hlinkClick r:id="rId3"/>
              </a:rPr>
              <a:t>ciekawostkimoje.republika.pl/cc12.htm</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4"/>
              </a:rPr>
              <a:t>http://pl.wikipedia.org/</a:t>
            </a:r>
            <a:r>
              <a:rPr lang="pl-PL" sz="1800" dirty="0" err="1">
                <a:solidFill>
                  <a:schemeClr val="tx1"/>
                </a:solidFill>
                <a:hlinkClick r:id="rId4"/>
              </a:rPr>
              <a:t>wiki</a:t>
            </a:r>
            <a:r>
              <a:rPr lang="pl-PL" sz="1800" dirty="0">
                <a:solidFill>
                  <a:schemeClr val="tx1"/>
                </a:solidFill>
                <a:hlinkClick r:id="rId4"/>
              </a:rPr>
              <a:t>/Bodziec_(psychologia)</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5"/>
              </a:rPr>
              <a:t>http://sciaga.onet.pl/12581,57,147,62,0,20002,2,sciaga.html</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6"/>
              </a:rPr>
              <a:t>http://</a:t>
            </a:r>
            <a:r>
              <a:rPr lang="pl-PL" sz="1800" dirty="0" smtClean="0">
                <a:solidFill>
                  <a:schemeClr val="tx1"/>
                </a:solidFill>
                <a:hlinkClick r:id="rId6"/>
              </a:rPr>
              <a:t>www.bryk.pl/teksty/liceum/biologia/człowiek/10608-bodziec_oraz_reakcja_układ_nerwowy_ośrodkowy.html</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7"/>
              </a:rPr>
              <a:t>http://zadane.pl/zadanie/1084638</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8"/>
              </a:rPr>
              <a:t>http://odkrywcy.pl/kat,111412,page,2,title,Jak-dziala-instynkt-samozachowawczy,wid,12239549,wiadomosc.html</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9"/>
              </a:rPr>
              <a:t>http://</a:t>
            </a:r>
            <a:r>
              <a:rPr lang="pl-PL" sz="1800" dirty="0" smtClean="0">
                <a:solidFill>
                  <a:schemeClr val="tx1"/>
                </a:solidFill>
                <a:hlinkClick r:id="rId9"/>
              </a:rPr>
              <a:t>docs8.chomikuj.pl/721028332,PL,0,1,MECHANIZM-DZIAŁANIA-BODŹCÓW-FIZYKOTERAPEUTYCZNYCH.doc</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10"/>
              </a:rPr>
              <a:t>http://www.sekretyzdrowia.com/index.php/wplyw-muzyki-na-zdrowie/</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11"/>
              </a:rPr>
              <a:t>http://www.opinie.pl/biuletyn/archiwum/20080514/pl/</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12"/>
              </a:rPr>
              <a:t>http://www.youtube.com/watch?v=v2CvZ6MzMX0</a:t>
            </a:r>
            <a:r>
              <a:rPr lang="pl-PL" sz="1800" dirty="0" smtClean="0">
                <a:solidFill>
                  <a:schemeClr val="tx1"/>
                </a:solidFill>
                <a:hlinkClick r:id="rId2"/>
              </a:rPr>
              <a:t/>
            </a:r>
            <a:br>
              <a:rPr lang="pl-PL" sz="1800" dirty="0" smtClean="0">
                <a:solidFill>
                  <a:schemeClr val="tx1"/>
                </a:solidFill>
                <a:hlinkClick r:id="rId2"/>
              </a:rPr>
            </a:br>
            <a:r>
              <a:rPr lang="pl-PL" sz="1800" dirty="0">
                <a:solidFill>
                  <a:schemeClr val="tx1"/>
                </a:solidFill>
                <a:hlinkClick r:id="rId13"/>
              </a:rPr>
              <a:t>http://</a:t>
            </a:r>
            <a:r>
              <a:rPr lang="pl-PL" sz="1800" dirty="0" smtClean="0">
                <a:solidFill>
                  <a:schemeClr val="tx1"/>
                </a:solidFill>
                <a:hlinkClick r:id="rId13"/>
              </a:rPr>
              <a:t>www.harmonica.pl/swiadomosc_artykuly48.htm</a:t>
            </a:r>
            <a:r>
              <a:rPr lang="pl-PL" sz="1800" dirty="0" smtClean="0">
                <a:solidFill>
                  <a:schemeClr val="tx1"/>
                </a:solidFill>
              </a:rPr>
              <a:t/>
            </a:r>
            <a:br>
              <a:rPr lang="pl-PL" sz="1800" dirty="0" smtClean="0">
                <a:solidFill>
                  <a:schemeClr val="tx1"/>
                </a:solidFill>
              </a:rPr>
            </a:br>
            <a:r>
              <a:rPr lang="pl-PL" sz="1800" dirty="0" smtClean="0">
                <a:solidFill>
                  <a:schemeClr val="tx1"/>
                </a:solidFill>
                <a:hlinkClick r:id="rId14"/>
              </a:rPr>
              <a:t>http</a:t>
            </a:r>
            <a:r>
              <a:rPr lang="pl-PL" sz="1800" dirty="0">
                <a:solidFill>
                  <a:schemeClr val="tx1"/>
                </a:solidFill>
                <a:hlinkClick r:id="rId14"/>
              </a:rPr>
              <a:t>://</a:t>
            </a:r>
            <a:r>
              <a:rPr lang="pl-PL" sz="1800" dirty="0" smtClean="0">
                <a:solidFill>
                  <a:schemeClr val="tx1"/>
                </a:solidFill>
                <a:hlinkClick r:id="rId14"/>
              </a:rPr>
              <a:t>precyl.com/zdrowie/2858286-wplyw-muzyki-na-organizm-ludzki.html</a:t>
            </a:r>
            <a:r>
              <a:rPr lang="pl-PL" sz="1800" dirty="0" smtClean="0">
                <a:solidFill>
                  <a:schemeClr val="tx1"/>
                </a:solidFill>
              </a:rPr>
              <a:t/>
            </a:r>
            <a:br>
              <a:rPr lang="pl-PL" sz="1800" dirty="0" smtClean="0">
                <a:solidFill>
                  <a:schemeClr val="tx1"/>
                </a:solidFill>
              </a:rPr>
            </a:br>
            <a:r>
              <a:rPr lang="pl-PL" sz="1800" dirty="0" smtClean="0">
                <a:solidFill>
                  <a:schemeClr val="tx1"/>
                </a:solidFill>
                <a:hlinkClick r:id="rId2"/>
              </a:rPr>
              <a:t>http</a:t>
            </a:r>
            <a:r>
              <a:rPr lang="pl-PL" sz="1800" dirty="0">
                <a:solidFill>
                  <a:schemeClr val="tx1"/>
                </a:solidFill>
                <a:hlinkClick r:id="rId2"/>
              </a:rPr>
              <a:t>://www.deathmagnetic.pl/wywiady/kirk-hammett-dla-so-what-042002-o-wplywie-muzyki-na-zwierzeta</a:t>
            </a:r>
            <a:r>
              <a:rPr lang="pl-PL" sz="1800" dirty="0">
                <a:solidFill>
                  <a:schemeClr val="tx1"/>
                </a:solidFill>
              </a:rPr>
              <a:t/>
            </a:r>
            <a:br>
              <a:rPr lang="pl-PL" sz="1800" dirty="0">
                <a:solidFill>
                  <a:schemeClr val="tx1"/>
                </a:solidFill>
              </a:rPr>
            </a:br>
            <a:endParaRPr lang="pl-PL" sz="1800" dirty="0">
              <a:solidFill>
                <a:schemeClr val="tx1"/>
              </a:solidFill>
            </a:endParaRPr>
          </a:p>
        </p:txBody>
      </p:sp>
    </p:spTree>
    <p:extLst>
      <p:ext uri="{BB962C8B-B14F-4D97-AF65-F5344CB8AC3E}">
        <p14:creationId xmlns:p14="http://schemas.microsoft.com/office/powerpoint/2010/main" val="382165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76996"/>
            <a:ext cx="7488832" cy="4844292"/>
          </a:xfrm>
        </p:spPr>
        <p:txBody>
          <a:bodyPr>
            <a:normAutofit/>
          </a:bodyPr>
          <a:lstStyle/>
          <a:p>
            <a:r>
              <a:rPr lang="pl-PL" sz="5400" dirty="0" smtClean="0">
                <a:latin typeface="+mn-lt"/>
              </a:rPr>
              <a:t>Dziękujemy za uwagę</a:t>
            </a:r>
            <a:endParaRPr lang="pl-PL" sz="5400" dirty="0">
              <a:latin typeface="+mn-lt"/>
            </a:endParaRPr>
          </a:p>
        </p:txBody>
      </p:sp>
      <p:pic>
        <p:nvPicPr>
          <p:cNvPr id="4" name="Picture 3" descr="C:\Users\Trabczysiaki\Documents\psia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9199">
            <a:off x="4182486" y="1052252"/>
            <a:ext cx="3657973" cy="429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2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12968" cy="6466730"/>
          </a:xfrm>
        </p:spPr>
        <p:txBody>
          <a:bodyPr>
            <a:normAutofit/>
          </a:bodyPr>
          <a:lstStyle/>
          <a:p>
            <a:r>
              <a:rPr lang="pl-PL" sz="3600" dirty="0">
                <a:latin typeface="+mn-lt"/>
              </a:rPr>
              <a:t>Japończyk </a:t>
            </a:r>
            <a:r>
              <a:rPr lang="pl-PL" sz="3600" dirty="0" err="1">
                <a:latin typeface="+mn-lt"/>
              </a:rPr>
              <a:t>Masaru</a:t>
            </a:r>
            <a:r>
              <a:rPr lang="pl-PL" sz="3600" dirty="0">
                <a:latin typeface="+mn-lt"/>
              </a:rPr>
              <a:t> </a:t>
            </a:r>
            <a:r>
              <a:rPr lang="pl-PL" sz="3600" dirty="0" err="1">
                <a:latin typeface="+mn-lt"/>
              </a:rPr>
              <a:t>Emoto</a:t>
            </a:r>
            <a:r>
              <a:rPr lang="pl-PL" sz="3600" dirty="0">
                <a:latin typeface="+mn-lt"/>
              </a:rPr>
              <a:t> pokazał w swoich doświadczeniach, że gdy poddamy wodę oddziaływaniu tworzonej przez człowieka muzyki, to okazuje się, że w zależności od rodzaju muzyki, skrystalizowana woda także przybiera różne kształty. Najprościej mówiąc - harmonijna muzyka tworzy harmonijne kształty, a muzyka oparta na dysharmonii i dysonansach tworzy chaotyczne kształty kryształków wody.</a:t>
            </a:r>
            <a:br>
              <a:rPr lang="pl-PL" sz="3600" dirty="0">
                <a:latin typeface="+mn-lt"/>
              </a:rPr>
            </a:br>
            <a:endParaRPr lang="pl-PL" sz="3600" dirty="0">
              <a:latin typeface="+mn-lt"/>
            </a:endParaRPr>
          </a:p>
        </p:txBody>
      </p:sp>
    </p:spTree>
    <p:extLst>
      <p:ext uri="{BB962C8B-B14F-4D97-AF65-F5344CB8AC3E}">
        <p14:creationId xmlns:p14="http://schemas.microsoft.com/office/powerpoint/2010/main" val="107570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6583362"/>
          </a:xfrm>
        </p:spPr>
        <p:txBody>
          <a:bodyPr>
            <a:normAutofit/>
          </a:bodyPr>
          <a:lstStyle/>
          <a:p>
            <a:r>
              <a:rPr lang="pl-PL" sz="4000" dirty="0">
                <a:latin typeface="+mn-lt"/>
              </a:rPr>
              <a:t>Łatwo sobie </a:t>
            </a:r>
            <a:r>
              <a:rPr lang="pl-PL" sz="4000" dirty="0" smtClean="0">
                <a:latin typeface="+mn-lt"/>
              </a:rPr>
              <a:t>wyobrazić, </a:t>
            </a:r>
            <a:r>
              <a:rPr lang="pl-PL" sz="4000" dirty="0">
                <a:latin typeface="+mn-lt"/>
              </a:rPr>
              <a:t>że jeżeli nasze ciało składa się głównie z wody, każdy dźwięk, oddziałując bezpośrednio na wodę w naszym ciele wpływa na komórki i poprzez to natychmiastowo wpływa na całe ciało. </a:t>
            </a:r>
            <a:r>
              <a:rPr lang="pl-PL" sz="4000" dirty="0" smtClean="0">
                <a:latin typeface="+mn-lt"/>
              </a:rPr>
              <a:t/>
            </a:r>
            <a:br>
              <a:rPr lang="pl-PL" sz="4000" dirty="0" smtClean="0">
                <a:latin typeface="+mn-lt"/>
              </a:rPr>
            </a:br>
            <a:r>
              <a:rPr lang="pl-PL" sz="4000" dirty="0" smtClean="0">
                <a:latin typeface="+mn-lt"/>
              </a:rPr>
              <a:t>Informacja </a:t>
            </a:r>
            <a:r>
              <a:rPr lang="pl-PL" sz="4000" dirty="0">
                <a:latin typeface="+mn-lt"/>
              </a:rPr>
              <a:t>przekazywana przez dźwięk rozchodzi się w ludzkim ciele błyskawicznie. </a:t>
            </a:r>
            <a:br>
              <a:rPr lang="pl-PL" sz="4000" dirty="0">
                <a:latin typeface="+mn-lt"/>
              </a:rPr>
            </a:br>
            <a:endParaRPr lang="pl-PL" sz="4000" dirty="0">
              <a:latin typeface="+mn-lt"/>
            </a:endParaRPr>
          </a:p>
        </p:txBody>
      </p:sp>
    </p:spTree>
    <p:extLst>
      <p:ext uri="{BB962C8B-B14F-4D97-AF65-F5344CB8AC3E}">
        <p14:creationId xmlns:p14="http://schemas.microsoft.com/office/powerpoint/2010/main" val="4125155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712968" cy="6394722"/>
          </a:xfrm>
        </p:spPr>
        <p:txBody>
          <a:bodyPr>
            <a:normAutofit/>
          </a:bodyPr>
          <a:lstStyle/>
          <a:p>
            <a:r>
              <a:rPr lang="pl-PL" sz="4000" dirty="0">
                <a:latin typeface="+mn-lt"/>
              </a:rPr>
              <a:t>Ludzie od tysięcy lat intuicyjnie odczuwali twórczą moc dźwięku, słowa i muzyki i starali się ją </a:t>
            </a:r>
            <a:r>
              <a:rPr lang="pl-PL" sz="4000" dirty="0" smtClean="0">
                <a:latin typeface="+mn-lt"/>
              </a:rPr>
              <a:t>poznać, </a:t>
            </a:r>
            <a:r>
              <a:rPr lang="pl-PL" sz="4000" dirty="0">
                <a:latin typeface="+mn-lt"/>
              </a:rPr>
              <a:t>opisać oraz korzystać z niej w swoich celach. Powstawały też różne teorie dźwięku, które związane były z filozofią i kulturą oraz sposobem widzenia świata, ludzi, którzy je tworzyli.</a:t>
            </a:r>
            <a:br>
              <a:rPr lang="pl-PL" sz="4000" dirty="0">
                <a:latin typeface="+mn-lt"/>
              </a:rPr>
            </a:br>
            <a:endParaRPr lang="pl-PL" sz="4000" dirty="0">
              <a:latin typeface="+mn-lt"/>
            </a:endParaRPr>
          </a:p>
        </p:txBody>
      </p:sp>
    </p:spTree>
    <p:extLst>
      <p:ext uri="{BB962C8B-B14F-4D97-AF65-F5344CB8AC3E}">
        <p14:creationId xmlns:p14="http://schemas.microsoft.com/office/powerpoint/2010/main" val="2740485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856984" cy="6394722"/>
          </a:xfrm>
        </p:spPr>
        <p:txBody>
          <a:bodyPr>
            <a:normAutofit fontScale="90000"/>
          </a:bodyPr>
          <a:lstStyle/>
          <a:p>
            <a:r>
              <a:rPr lang="pl-PL" sz="4000" dirty="0">
                <a:latin typeface="+mn-lt"/>
              </a:rPr>
              <a:t>Wpływ muzyki na emocje i nastroje jest powszechnie znany i potwierdzony przez liczne badania. Muzyka może działać zarówno uspokajająco (muzyka relaksacyjna) jak i pobudzająco (marsze wojskowe, muzyka taneczna), może wzbudzać określone nastroje, co </a:t>
            </a:r>
            <a:r>
              <a:rPr lang="pl-PL" sz="4000" dirty="0" smtClean="0">
                <a:latin typeface="+mn-lt"/>
              </a:rPr>
              <a:t>wykorzystuje </a:t>
            </a:r>
            <a:r>
              <a:rPr lang="pl-PL" sz="4000" dirty="0">
                <a:latin typeface="+mn-lt"/>
              </a:rPr>
              <a:t>między innymi reklama, przemysł filmowy </a:t>
            </a:r>
            <a:r>
              <a:rPr lang="pl-PL" sz="4000" dirty="0" smtClean="0">
                <a:latin typeface="+mn-lt"/>
              </a:rPr>
              <a:t/>
            </a:r>
            <a:br>
              <a:rPr lang="pl-PL" sz="4000" dirty="0" smtClean="0">
                <a:latin typeface="+mn-lt"/>
              </a:rPr>
            </a:br>
            <a:r>
              <a:rPr lang="pl-PL" sz="4000" dirty="0" smtClean="0">
                <a:latin typeface="+mn-lt"/>
              </a:rPr>
              <a:t>i </a:t>
            </a:r>
            <a:r>
              <a:rPr lang="pl-PL" sz="4000" dirty="0">
                <a:latin typeface="+mn-lt"/>
              </a:rPr>
              <a:t>kampanie wyborcze polityków.</a:t>
            </a:r>
            <a:br>
              <a:rPr lang="pl-PL" sz="4000" dirty="0">
                <a:latin typeface="+mn-lt"/>
              </a:rPr>
            </a:br>
            <a:endParaRPr lang="pl-PL" sz="4000" dirty="0">
              <a:latin typeface="+mn-lt"/>
            </a:endParaRPr>
          </a:p>
        </p:txBody>
      </p:sp>
    </p:spTree>
    <p:extLst>
      <p:ext uri="{BB962C8B-B14F-4D97-AF65-F5344CB8AC3E}">
        <p14:creationId xmlns:p14="http://schemas.microsoft.com/office/powerpoint/2010/main" val="3286061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6583362"/>
          </a:xfrm>
        </p:spPr>
        <p:txBody>
          <a:bodyPr>
            <a:normAutofit/>
          </a:bodyPr>
          <a:lstStyle/>
          <a:p>
            <a:r>
              <a:rPr lang="pl-PL" sz="4000" dirty="0">
                <a:latin typeface="+mn-lt"/>
              </a:rPr>
              <a:t>Wiadomo też , że odpowiednia muzyka, czy dźwięki mogą wpływać na </a:t>
            </a:r>
            <a:r>
              <a:rPr lang="pl-PL" sz="4000" dirty="0" smtClean="0">
                <a:latin typeface="+mn-lt"/>
              </a:rPr>
              <a:t>redukcję </a:t>
            </a:r>
            <a:r>
              <a:rPr lang="pl-PL" sz="4000" dirty="0">
                <a:latin typeface="+mn-lt"/>
              </a:rPr>
              <a:t>stresu, obniżenie ciśnienia, wzrost odporności, czy równowagi jak </a:t>
            </a:r>
            <a:r>
              <a:rPr lang="pl-PL" sz="4000" dirty="0" smtClean="0">
                <a:latin typeface="+mn-lt"/>
              </a:rPr>
              <a:t/>
            </a:r>
            <a:br>
              <a:rPr lang="pl-PL" sz="4000" dirty="0" smtClean="0">
                <a:latin typeface="+mn-lt"/>
              </a:rPr>
            </a:br>
            <a:r>
              <a:rPr lang="pl-PL" sz="4000" dirty="0" smtClean="0">
                <a:latin typeface="+mn-lt"/>
              </a:rPr>
              <a:t>i </a:t>
            </a:r>
            <a:r>
              <a:rPr lang="pl-PL" sz="4000" dirty="0">
                <a:latin typeface="+mn-lt"/>
              </a:rPr>
              <a:t>na pobudzanie </a:t>
            </a:r>
            <a:r>
              <a:rPr lang="pl-PL" sz="4000" dirty="0" smtClean="0">
                <a:latin typeface="+mn-lt"/>
              </a:rPr>
              <a:t>różnych </a:t>
            </a:r>
            <a:r>
              <a:rPr lang="pl-PL" sz="4000" dirty="0">
                <a:latin typeface="+mn-lt"/>
              </a:rPr>
              <a:t>obszarów mózgu powodując na przykład lepszą zdolność uczenia się, większą kreatywność, czy odmienne stany świadomości. </a:t>
            </a:r>
            <a:br>
              <a:rPr lang="pl-PL" sz="4000" dirty="0">
                <a:latin typeface="+mn-lt"/>
              </a:rPr>
            </a:br>
            <a:endParaRPr lang="pl-PL" sz="4000" dirty="0">
              <a:latin typeface="+mn-lt"/>
            </a:endParaRPr>
          </a:p>
        </p:txBody>
      </p:sp>
    </p:spTree>
    <p:extLst>
      <p:ext uri="{BB962C8B-B14F-4D97-AF65-F5344CB8AC3E}">
        <p14:creationId xmlns:p14="http://schemas.microsoft.com/office/powerpoint/2010/main" val="398694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6394722"/>
          </a:xfrm>
        </p:spPr>
        <p:txBody>
          <a:bodyPr>
            <a:normAutofit/>
          </a:bodyPr>
          <a:lstStyle/>
          <a:p>
            <a:r>
              <a:rPr lang="pl-PL" sz="4000" dirty="0">
                <a:latin typeface="+mn-lt"/>
              </a:rPr>
              <a:t>Muzykolog Julius </a:t>
            </a:r>
            <a:r>
              <a:rPr lang="pl-PL" sz="4000" dirty="0" err="1">
                <a:latin typeface="+mn-lt"/>
              </a:rPr>
              <a:t>Portnoy</a:t>
            </a:r>
            <a:r>
              <a:rPr lang="pl-PL" sz="4000" dirty="0">
                <a:latin typeface="+mn-lt"/>
              </a:rPr>
              <a:t> stwierdził </a:t>
            </a:r>
            <a:r>
              <a:rPr lang="pl-PL" sz="4000" dirty="0" smtClean="0">
                <a:latin typeface="+mn-lt"/>
              </a:rPr>
              <a:t/>
            </a:r>
            <a:br>
              <a:rPr lang="pl-PL" sz="4000" dirty="0" smtClean="0">
                <a:latin typeface="+mn-lt"/>
              </a:rPr>
            </a:br>
            <a:r>
              <a:rPr lang="pl-PL" sz="4000" dirty="0" smtClean="0">
                <a:latin typeface="+mn-lt"/>
              </a:rPr>
              <a:t>w </a:t>
            </a:r>
            <a:r>
              <a:rPr lang="pl-PL" sz="4000" dirty="0">
                <a:latin typeface="+mn-lt"/>
              </a:rPr>
              <a:t>badaniach, że muzyka wpływa na takie procesy w ciele człowieka jak tempo metabolizmu, energię mięśni, ciśnienie krwi, trawienie. </a:t>
            </a:r>
            <a:r>
              <a:rPr lang="pl-PL" sz="4000" dirty="0" smtClean="0">
                <a:latin typeface="+mn-lt"/>
              </a:rPr>
              <a:t/>
            </a:r>
            <a:br>
              <a:rPr lang="pl-PL" sz="4000" dirty="0" smtClean="0">
                <a:latin typeface="+mn-lt"/>
              </a:rPr>
            </a:br>
            <a:r>
              <a:rPr lang="pl-PL" sz="4000" b="1" dirty="0" smtClean="0">
                <a:latin typeface="+mn-lt"/>
              </a:rPr>
              <a:t>Wykazał </a:t>
            </a:r>
            <a:r>
              <a:rPr lang="pl-PL" sz="4000" b="1" dirty="0">
                <a:latin typeface="+mn-lt"/>
              </a:rPr>
              <a:t>ponadto że muzyka wpływa silniej niż jakikolwiek inna stymulacja</a:t>
            </a:r>
            <a:r>
              <a:rPr lang="pl-PL" sz="4000" dirty="0">
                <a:latin typeface="+mn-lt"/>
              </a:rPr>
              <a:t> (oprócz chemicznej).</a:t>
            </a:r>
            <a:br>
              <a:rPr lang="pl-PL" sz="4000" dirty="0">
                <a:latin typeface="+mn-lt"/>
              </a:rPr>
            </a:br>
            <a:endParaRPr lang="pl-PL" sz="4000" dirty="0">
              <a:latin typeface="+mn-lt"/>
            </a:endParaRPr>
          </a:p>
        </p:txBody>
      </p:sp>
    </p:spTree>
    <p:extLst>
      <p:ext uri="{BB962C8B-B14F-4D97-AF65-F5344CB8AC3E}">
        <p14:creationId xmlns:p14="http://schemas.microsoft.com/office/powerpoint/2010/main" val="1199301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TotalTime>
  <Words>669</Words>
  <Application>Microsoft Office PowerPoint</Application>
  <PresentationFormat>Pokaz na ekranie (4:3)</PresentationFormat>
  <Paragraphs>40</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Przepływ</vt:lpstr>
      <vt:lpstr>Wpływ muzyki na zachowania zwierząt</vt:lpstr>
      <vt:lpstr>Dźwięk i nauka Dźwięki, a tym bardziej muzyka wpływa na nasze emocje i zachowanie.   Istnieje rodzaj nauki zajmujący się dźwiękami i wibracją zwany cymatyką - zakłada ona, że wszystko jest dźwiękiem, określoną wibracją i ta wibracja nadaje kształt wszelkim formom.  </vt:lpstr>
      <vt:lpstr>CYMATYKA to po prostu nauka o falach dźwiękowych i ich oddziaływaniu na substancje fizyczne.  Jednym z pionierów cymatyki był szwedzki naukowiec Hans Jenny. Rejestrował on na taśmie filmowej oddziaływanie dźwięku na proszki i płyny. Zauważył, że drgania dźwiękowe wytwarzają geometryczne kształty.  TEN SAM TON dźwiękowy tworzy zawsze TEN SAM KSZTAŁT.</vt:lpstr>
      <vt:lpstr>Japończyk Masaru Emoto pokazał w swoich doświadczeniach, że gdy poddamy wodę oddziaływaniu tworzonej przez człowieka muzyki, to okazuje się, że w zależności od rodzaju muzyki, skrystalizowana woda także przybiera różne kształty. Najprościej mówiąc - harmonijna muzyka tworzy harmonijne kształty, a muzyka oparta na dysharmonii i dysonansach tworzy chaotyczne kształty kryształków wody. </vt:lpstr>
      <vt:lpstr>Łatwo sobie wyobrazić, że jeżeli nasze ciało składa się głównie z wody, każdy dźwięk, oddziałując bezpośrednio na wodę w naszym ciele wpływa na komórki i poprzez to natychmiastowo wpływa na całe ciało.  Informacja przekazywana przez dźwięk rozchodzi się w ludzkim ciele błyskawicznie.  </vt:lpstr>
      <vt:lpstr>Ludzie od tysięcy lat intuicyjnie odczuwali twórczą moc dźwięku, słowa i muzyki i starali się ją poznać, opisać oraz korzystać z niej w swoich celach. Powstawały też różne teorie dźwięku, które związane były z filozofią i kulturą oraz sposobem widzenia świata, ludzi, którzy je tworzyli. </vt:lpstr>
      <vt:lpstr>Wpływ muzyki na emocje i nastroje jest powszechnie znany i potwierdzony przez liczne badania. Muzyka może działać zarówno uspokajająco (muzyka relaksacyjna) jak i pobudzająco (marsze wojskowe, muzyka taneczna), może wzbudzać określone nastroje, co wykorzystuje między innymi reklama, przemysł filmowy  i kampanie wyborcze polityków. </vt:lpstr>
      <vt:lpstr>Wiadomo też , że odpowiednia muzyka, czy dźwięki mogą wpływać na redukcję stresu, obniżenie ciśnienia, wzrost odporności, czy równowagi jak  i na pobudzanie różnych obszarów mózgu powodując na przykład lepszą zdolność uczenia się, większą kreatywność, czy odmienne stany świadomości.  </vt:lpstr>
      <vt:lpstr>Muzykolog Julius Portnoy stwierdził  w badaniach, że muzyka wpływa na takie procesy w ciele człowieka jak tempo metabolizmu, energię mięśni, ciśnienie krwi, trawienie.  Wykazał ponadto że muzyka wpływa silniej niż jakikolwiek inna stymulacja (oprócz chemicznej). </vt:lpstr>
      <vt:lpstr>W jaki sposób muzyka działa na organizm? Jest kilka znanych zjawisk które tłumaczą wpływ muzyki na różne funkcje ciała. Wiadomo, że nerwy słuchowe mają najwięcej połączeń  z innymi, że w odbiór muzyki (niezależnie od wykształcenia) zaangażowane są obydwie półkule mózgowe.</vt:lpstr>
      <vt:lpstr>Szerokie pobudzanie wpływa na produkcję endorfin (naturalnie łagodzących ból) i cząsteczek, które zaangażowane są w systemie immunologicznym. Produkcja tych związków może wpływać na odporność organizmu, wpływać na pracę narządów wewnętrznych, itd. </vt:lpstr>
      <vt:lpstr>Muzyka i rośliny Wiele badan wykazało, że rośliny reagują pozytywnie na muzykę klasyczną, rozwijając się i kwitnąc szybciej, niż bez muzyki. Bardziej agresywne formy muzyki np. heavy metal powodują opóźnienie wzrostu,  a nawet obumieranie roślin. Związek roślin  z człowiekiem może wydawać się odległy, jednak należy pamiętać o tym, że na wielu płaszczyznach istnieje ta sama chemia  i procesy - np. komórkowe. </vt:lpstr>
      <vt:lpstr>Dorothy Retallack testowała wpływ muzyki klasycznej i jednej z odmian rocka (nagrania z dwóch stacji radiowych) puszczanych petuniom  z taką samą siłą i częstotliwością.  Przy muzyce klasycznej petunie wypuściły kwiaty, (wszystkie skierowane w stronę głośników). "Słuchające" muzyki rockowej zwiędły w przeciągu miesiąca. </vt:lpstr>
      <vt:lpstr>   Muzyka i zwierzęta Niezależne badania na dwóch uniwersytetach wykazały, że szczury miały większe trudności ze znalezieniem wyjścia z labiryntu, gdy włączona była muzyka hard rockowa.  Badania na szczurach są często ostatnim etapem przed testami na ludziach. Szczury wykorzystuje się jako przybliżenie ludzkich zachowań.  </vt:lpstr>
      <vt:lpstr>Psi świat Badaniem wpływu muzyki na zachowanie psów zajęli się też kynolodzy (kynologia – nauka o psie, jego hodowli  i tresurze). Zwierzętom postanowiono puszczać zróżnicowane zestawy muzyki popularnej, w tym – utwory Britney Spears, Robbiego Williamsa, Boba Marleya, a także klasykę – m.in. „Poranek” Griega, „Cztery pory roku” Vivaldiego i „Odę do radości” Beethovena. Dla celów naukowych psy wysłuchały także albumu zespołu Metallica oraz nagranych rozmów ludzi. Wyniki porównywano z zachowaniem grupy kontrolnej, która nie słuchała muzyki. </vt:lpstr>
      <vt:lpstr>Wyniki okazały się niezwykle ciekawe.   Najbardziej gwałtownie i hałaśliwie psy reagowały na muzykę metalową.   Muzyka klasyczna uspokajała je, zdawały się przy niej wypoczywać.   Natomiast muzyka popularna była im równie obojętna jak cisza. </vt:lpstr>
      <vt:lpstr>Podobne badania miały miejsce także w Polsce.  W ciągu sześciu dni obserwowano jeden z wybiegów, w którym zgrupowano po trzydzieści psów, wszystkich średniej wielkości. Badania podzielone były na dwie części. </vt:lpstr>
      <vt:lpstr>Pierwsza służyć miała zebraniu danych kontrolnych – bez muzyki.  Druga, ta przyjemniejsza część, polegała na puszczaniu zwierzętom muzyki o ściśle określonych porach: przed karmieniem, podczas karmienia, w czasie porannego mycia wybiegu, przed wizytami ludzi zainteresowanych przygarnięciem psa, podczas tych wizyt i wówczas, gdy  w schronisku nie było już nikogo. </vt:lpstr>
      <vt:lpstr>Wnioski:  Pod wpływem muzyki psy zachowywały się spokojniej, przestawały szczekać lub szczekały ciszej – nawet już po wyłączeniu muzyki.  Spadła też liczba agresywnych zachowań – jak walki o jedzenie czy najwygodniejsze miejsce na wybiegu. </vt:lpstr>
      <vt:lpstr>Muzyka i człowiek Bob Larson wraz z ekipą medyczną z Cleveland, badali młodzież pod kątem efektów słuchania rocka. Zwrócili oni uwagę na fakt, że ta muzyka może mieć zadziwiające efekty fizyczne: zmiany pulsu i oddechu, podniesione wydzielanie gruczołów endokrynalnych. Podstawowa przemiana materii i poziom cukru we krwi  również podlega modyfikacjom w czasie słuchania. </vt:lpstr>
      <vt:lpstr>Niektórzy kompozytorzy muzyki elektronicznej pozwalają sobie manipulować mózgami, dokonując spięć różnych świadomych warstw mózgowych, całkiem jak to czyni narkoman. Efekty endokrynalne są zależne od głośności muzyki. Przy 80 decybelach efekt jest nieprzyjemny, przy 90 staje się szkodliwy. Na koncertach głośność dochodzi do 106-108 i do 120 przy orkiestrze" </vt:lpstr>
      <vt:lpstr>Reakcja na rytm Większość ludzi reaguje na rytm muzyki zmianą tempa akcji serca. Wystarczy postawić koło siebie metronom i zaangażować się w jego słuchanie, uprzednio zbadawszy swoje tętno i stwierdzić po kilkunastu minutach, że dostraja się ono do metronomu. Po kolejnej zmianie, serce znowu zmienia rytm. Podobne reakcje przy odpowiedniej muzyce dotyczą niektórych zwierząt (np. fok)  u których można do tego stopnia przyspieszyć lub zwolnić akcje serca by je zabić. </vt:lpstr>
      <vt:lpstr>POP kultura Jaki jest wpływ konwencjonalnej muzyki puszczanej na co dzień w TV i rozgłośniach radiowych. Wiele osób zdaje sobie sprawę, że ta serwowana nam przez media muzyka ma wpływ na kształtowanie się zachowań  w społeczeństwie, ale już niewiele osób wie o tym, że odpowiednie częstotliwości potrafią wywoływać określone stany  w naszym umyśle. </vt:lpstr>
      <vt:lpstr>Muzyka POP tworzona jest na tempie przypominającym rytm bicia ludzkiego serca, co też wywołuje w nas stany ogólnie nazwane konsumpcyjnymi.  Muzyka ta kieruje umysł do koncentrowania się na sprawach dających przyjemności oraz sprawach dnia codziennego i chyba nie bez powodu jest to najczęściej puszczany rodzaj muzyki. </vt:lpstr>
      <vt:lpstr>Niskie tony powodują szybsze zmęczenie umysłowe, natomiast wysokie działają uspokajająco i relaksacyjne na odbiorcę. Niestety, ten typ muzyki jest prawie nieznany ludziom, ponieważ nie są one puszczane przez nasze massmedia, co skutkuje tym, że ludzie muszą się relaksować przy muzyce o średniej częstotliwości bicia ludzkiego serca.   </vt:lpstr>
      <vt:lpstr>Wibracje dźwiękowe wywołują w żywych organizmach odpowiednie reakcje, a nawet zmiany strukturalne. Oddziałują też na funkcje fizjologiczne oraz procesy podświadomości.  Dźwięk ma wielką siłę. Działa on w światach wyższych, o ile jest odpowiednio dobrany  i skierowany. Może działać tak twórczo, jak  i niszcząco.       Dlatego też na co dzień trzeba bardzo      uważać, co się mówi i czego się słucha. </vt:lpstr>
      <vt:lpstr>A czy zastanawialiście się kiedyś, jak czują się Wasi domowi pupile (np. rybki  w akwarium, żółwie, koty czy psy) i czy ma to wpływ na ich zachowanie kiedy słuchacie ulubionego zespołu lub gdy  z głośników leci heavy metal? </vt:lpstr>
      <vt:lpstr>Kilka tygodni temu zadaliśmy sobie pytanie:       Jaki jest wpływ muzyki na zachowania                               zwierząt?  Postanowiliśmy więc wyszukać odpowiednie informacje na ten temat oraz przeprowadzić eksperyment z udziałem naszych pupili: psów i królików.  </vt:lpstr>
      <vt:lpstr>Przez tydzień czasu obserwowaliśmy zachowania naszych zwierząt takie jak np.: chęć do zabawy, ilość spożytego posiłku, pora zasypiania. Obserwacje prowadziliśmy przez około godzinę w porze wieczornego karmienia. Codziennie notowaliśmy nasze spostrzeżenia. Przez następny tydzień puszczaliśmy zwierzętom zróżnicowane zestawy muzyki: klasyczną, reggae i rocka.</vt:lpstr>
      <vt:lpstr>Grupa A – przeprowadzała eksperyment  z udziałem psa słuchającego muzyki klasycznej  Grupa B – przeprowadzała eksperyment  z udziałem psa słuchającego rocka    Grupa C – przeprowadzała eksperyment  z udziałem psa słuchającego muzyki reggae</vt:lpstr>
      <vt:lpstr>     Oto wyniki naszego eksperymentu Zaobserwowaliśmy:</vt:lpstr>
      <vt:lpstr>Prezentacja programu PowerPoint</vt:lpstr>
      <vt:lpstr>Prezentacja programu PowerPoint</vt:lpstr>
      <vt:lpstr>Cd. obserwacji: - pod wpływem muzyki klasycznej zwierzę uspokajało się - muzyka reagge nie wywołała zauważalnych zmian w zachowaniu zwierzęcia - pies słuchający rocka stał się niespokojny, czasami agresywny, uciekał z miejsca skąd dopływała muzyka, niespokojnie spał, stracił apetyt </vt:lpstr>
      <vt:lpstr>Wnioski: rodzaj słuchanej przez zwierzęta muzyki ma wpływ na ich samopoczucie i zachowania.                         Pamiętajcie!!!      Muzyka, którą wy lubicie nie zawsze wpływa korzystnie na wasze                       zwierzęta.  </vt:lpstr>
      <vt:lpstr>Bibliografia: Słownik Encyklopedyczny Biologia, Wyd. Europa 2001 Słownik Biologia, Wyd. GREG, Kraków 2004 http://ciekawostkimoje.republika.pl/cc12.htm http://pl.wikipedia.org/wiki/Bodziec_(psychologia) http://sciaga.onet.pl/12581,57,147,62,0,20002,2,sciaga.html http://www.bryk.pl/teksty/liceum/biologia/człowiek/10608-bodziec_oraz_reakcja_układ_nerwowy_ośrodkowy.html http://zadane.pl/zadanie/1084638 http://odkrywcy.pl/kat,111412,page,2,title,Jak-dziala-instynkt-samozachowawczy,wid,12239549,wiadomosc.html http://docs8.chomikuj.pl/721028332,PL,0,1,MECHANIZM-DZIAŁANIA-BODŹCÓW-FIZYKOTERAPEUTYCZNYCH.doc http://www.sekretyzdrowia.com/index.php/wplyw-muzyki-na-zdrowie/ http://www.opinie.pl/biuletyn/archiwum/20080514/pl/ http://www.youtube.com/watch?v=v2CvZ6MzMX0 http://www.harmonica.pl/swiadomosc_artykuly48.htm http://precyl.com/zdrowie/2858286-wplyw-muzyki-na-organizm-ludzki.html http://www.deathmagnetic.pl/wywiady/kirk-hammett-dla-so-what-042002-o-wplywie-muzyki-na-zwierzeta </vt:lpstr>
      <vt:lpstr>Dziękujemy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Wpływ muzyki na zachowania zwierząt</dc:title>
  <dc:creator>Trabczysiaki</dc:creator>
  <cp:lastModifiedBy>Lidka</cp:lastModifiedBy>
  <cp:revision>29</cp:revision>
  <dcterms:created xsi:type="dcterms:W3CDTF">2013-05-13T17:34:04Z</dcterms:created>
  <dcterms:modified xsi:type="dcterms:W3CDTF">2013-06-20T11:29:30Z</dcterms:modified>
</cp:coreProperties>
</file>