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80" r:id="rId11"/>
    <p:sldId id="277" r:id="rId12"/>
    <p:sldId id="278" r:id="rId13"/>
    <p:sldId id="279" r:id="rId14"/>
    <p:sldId id="268" r:id="rId15"/>
    <p:sldId id="284" r:id="rId16"/>
    <p:sldId id="269" r:id="rId17"/>
    <p:sldId id="270" r:id="rId18"/>
    <p:sldId id="283" r:id="rId19"/>
    <p:sldId id="282" r:id="rId20"/>
    <p:sldId id="272" r:id="rId21"/>
    <p:sldId id="286" r:id="rId22"/>
    <p:sldId id="287" r:id="rId23"/>
    <p:sldId id="288" r:id="rId24"/>
    <p:sldId id="285" r:id="rId25"/>
    <p:sldId id="289" r:id="rId26"/>
    <p:sldId id="274" r:id="rId27"/>
    <p:sldId id="290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30739440-A218-4B38-A931-5A479A3589A8}" type="datetimeFigureOut">
              <a:rPr lang="pl-PL" smtClean="0"/>
              <a:t>2013-05-23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74BDDAB0-39A5-41CA-A02B-53F8E19BF7EF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t&amp;rct=j&amp;q=&amp;esrc=s&amp;source=web&amp;cd=1&amp;cad=rja&amp;ved=0CDAQ6QUoATAA&amp;url=http://www.bryk.pl/teksty/gimnazjum/biologia/cz%C5%82owiek/&amp;ei=V-c0UdOKK8mG4ASI7oAg&amp;usg=AFQjCNFuA6E8GQZhxiy_D9VNAAZlL9qlyg&amp;bvm=bv.43148975,d.bGE" TargetMode="External"/><Relationship Id="rId2" Type="http://schemas.openxmlformats.org/officeDocument/2006/relationships/hyperlink" Target="http://www.bryk.pl/teksty/gimnazjum/biologia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43323" y="4221087"/>
            <a:ext cx="5120640" cy="1872209"/>
          </a:xfrm>
        </p:spPr>
        <p:txBody>
          <a:bodyPr>
            <a:normAutofit fontScale="92500" lnSpcReduction="10000"/>
          </a:bodyPr>
          <a:lstStyle/>
          <a:p>
            <a:endParaRPr lang="pl-PL" dirty="0" smtClean="0">
              <a:solidFill>
                <a:schemeClr val="tx1"/>
              </a:solidFill>
              <a:latin typeface="Bookman Old Style" pitchFamily="18" charset="0"/>
              <a:ea typeface="Batang" pitchFamily="18" charset="-127"/>
            </a:endParaRPr>
          </a:p>
          <a:p>
            <a:endParaRPr lang="pl-PL" dirty="0" smtClean="0">
              <a:solidFill>
                <a:schemeClr val="tx1"/>
              </a:solidFill>
              <a:latin typeface="Bookman Old Style" pitchFamily="18" charset="0"/>
              <a:ea typeface="Batang" pitchFamily="18" charset="-127"/>
            </a:endParaRPr>
          </a:p>
          <a:p>
            <a:endParaRPr lang="pl-PL" dirty="0">
              <a:solidFill>
                <a:schemeClr val="tx1"/>
              </a:solidFill>
              <a:latin typeface="Bookman Old Style" pitchFamily="18" charset="0"/>
              <a:ea typeface="Batang" pitchFamily="18" charset="-127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Bookman Old Style" pitchFamily="18" charset="0"/>
                <a:ea typeface="Batang" pitchFamily="18" charset="-127"/>
              </a:rPr>
              <a:t>PROJEKT GIMNAZJALNY UCZNIÓW KLASY 2B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39896" y="908720"/>
            <a:ext cx="5120640" cy="281288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ookman Old Style" pitchFamily="18" charset="0"/>
                <a:ea typeface="Batang" pitchFamily="18" charset="-127"/>
              </a:rPr>
              <a:t>WPŁYW AKTYWNOŚCI FIZYCZNEJ </a:t>
            </a:r>
            <a:r>
              <a:rPr lang="pl-PL" dirty="0" smtClean="0">
                <a:latin typeface="Bookman Old Style" pitchFamily="18" charset="0"/>
                <a:ea typeface="Batang" pitchFamily="18" charset="-127"/>
              </a:rPr>
              <a:t/>
            </a:r>
            <a:br>
              <a:rPr lang="pl-PL" dirty="0" smtClean="0">
                <a:latin typeface="Bookman Old Style" pitchFamily="18" charset="0"/>
                <a:ea typeface="Batang" pitchFamily="18" charset="-127"/>
              </a:rPr>
            </a:br>
            <a:r>
              <a:rPr lang="pl-PL" dirty="0" smtClean="0">
                <a:latin typeface="Bookman Old Style" pitchFamily="18" charset="0"/>
                <a:ea typeface="Batang" pitchFamily="18" charset="-127"/>
              </a:rPr>
              <a:t>NA </a:t>
            </a:r>
            <a:r>
              <a:rPr lang="pl-PL" dirty="0" smtClean="0">
                <a:latin typeface="Bookman Old Style" pitchFamily="18" charset="0"/>
                <a:ea typeface="Batang" pitchFamily="18" charset="-127"/>
              </a:rPr>
              <a:t>ZDROWIE CZŁOWIEKA</a:t>
            </a:r>
            <a:endParaRPr lang="pl-PL" dirty="0">
              <a:latin typeface="Bookman Old Style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3800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7341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</a:t>
            </a: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owoduje pozytywne zmiany czynnościowe </a:t>
            </a:r>
            <a:r>
              <a:rPr kumimoji="1" lang="en-US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 </a:t>
            </a: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obrębie układu </a:t>
            </a:r>
            <a:r>
              <a:rPr kumimoji="1" lang="en-US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krążenia</a:t>
            </a:r>
            <a: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(c.d</a:t>
            </a:r>
            <a: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.):</a:t>
            </a:r>
            <a:b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zwiększenie wewnętrznej średnicy </a:t>
            </a:r>
            <a:r>
              <a:rPr kumimoji="1" lang="en-US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tętnic</a:t>
            </a:r>
            <a: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en-US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oraz </a:t>
            </a: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naczyń krwionośnych,</a:t>
            </a: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obniżenie stężenia cholesterolu, </a:t>
            </a: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kumimoji="1" lang="en-US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zmniejszenie ryzyka tworzenia się </a:t>
            </a:r>
            <a: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zakrzepów,</a:t>
            </a:r>
            <a:br>
              <a:rPr kumimoji="1" lang="pl-PL" sz="4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159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kumimoji="1" lang="pl-PL" sz="27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27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kumimoji="1"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</a:t>
            </a: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większa 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masę kości i stopień ich mineralizacji, zapobiega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jąc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</a:t>
            </a:r>
            <a:r>
              <a:rPr lang="pl-PL" sz="3200" dirty="0"/>
              <a:t> </a:t>
            </a:r>
            <a:r>
              <a:rPr lang="pl-PL" sz="3200" dirty="0" smtClean="0"/>
              <a:t> </a:t>
            </a:r>
            <a:r>
              <a:rPr lang="pl-PL" sz="3200" dirty="0">
                <a:latin typeface="Bookman Old Style" pitchFamily="18" charset="0"/>
              </a:rPr>
              <a:t>wieku </a:t>
            </a:r>
            <a:r>
              <a:rPr lang="pl-PL" sz="3200" dirty="0" smtClean="0">
                <a:latin typeface="Bookman Old Style" pitchFamily="18" charset="0"/>
              </a:rPr>
              <a:t>młodym </a:t>
            </a:r>
            <a:r>
              <a:rPr lang="pl-PL" sz="3200" dirty="0">
                <a:latin typeface="Bookman Old Style" pitchFamily="18" charset="0"/>
              </a:rPr>
              <a:t>wadom </a:t>
            </a:r>
            <a:r>
              <a:rPr lang="pl-PL" sz="3200" dirty="0" smtClean="0">
                <a:latin typeface="Bookman Old Style" pitchFamily="18" charset="0"/>
              </a:rPr>
              <a:t>postawy </a:t>
            </a:r>
            <a:r>
              <a:rPr lang="pl-PL" sz="3200" dirty="0" smtClean="0">
                <a:latin typeface="Bookman Old Style" pitchFamily="18" charset="0"/>
              </a:rPr>
              <a:t/>
            </a:r>
            <a:br>
              <a:rPr lang="pl-PL" sz="3200" dirty="0" smtClean="0">
                <a:latin typeface="Bookman Old Style" pitchFamily="18" charset="0"/>
              </a:rPr>
            </a:br>
            <a:r>
              <a:rPr lang="pl-PL" sz="3200" dirty="0" smtClean="0">
                <a:latin typeface="Bookman Old Style" pitchFamily="18" charset="0"/>
              </a:rPr>
              <a:t>a </a:t>
            </a:r>
            <a:r>
              <a:rPr lang="pl-PL" sz="3200" dirty="0" smtClean="0">
                <a:latin typeface="Bookman Old Style" pitchFamily="18" charset="0"/>
              </a:rPr>
              <a:t>w </a:t>
            </a:r>
            <a:r>
              <a:rPr lang="pl-PL" sz="3200" dirty="0">
                <a:latin typeface="Bookman Old Style" pitchFamily="18" charset="0"/>
              </a:rPr>
              <a:t>wieku średnim </a:t>
            </a:r>
            <a:r>
              <a:rPr lang="pl-PL" sz="3200" dirty="0" smtClean="0">
                <a:latin typeface="Bookman Old Style" pitchFamily="18" charset="0"/>
              </a:rPr>
              <a:t>i </a:t>
            </a:r>
            <a:r>
              <a:rPr lang="pl-PL" sz="3200" dirty="0">
                <a:latin typeface="Bookman Old Style" pitchFamily="18" charset="0"/>
              </a:rPr>
              <a:t>podeszłym zapobiega </a:t>
            </a:r>
            <a:r>
              <a:rPr lang="pl-PL" sz="3200" dirty="0" smtClean="0">
                <a:latin typeface="Bookman Old Style" pitchFamily="18" charset="0"/>
              </a:rPr>
              <a:t>dolegliwościom </a:t>
            </a:r>
            <a:r>
              <a:rPr lang="pl-PL" sz="3200" dirty="0">
                <a:latin typeface="Bookman Old Style" pitchFamily="18" charset="0"/>
              </a:rPr>
              <a:t>bólowym </a:t>
            </a:r>
            <a:r>
              <a:rPr lang="pl-PL" sz="3200" dirty="0" smtClean="0">
                <a:latin typeface="Bookman Old Style" pitchFamily="18" charset="0"/>
              </a:rPr>
              <a:t>kręgosłupa </a:t>
            </a:r>
            <a:br>
              <a:rPr lang="pl-PL" sz="3200" dirty="0" smtClean="0">
                <a:latin typeface="Bookman Old Style" pitchFamily="18" charset="0"/>
              </a:rPr>
            </a:br>
            <a:r>
              <a:rPr lang="pl-PL" sz="3200" dirty="0" smtClean="0">
                <a:latin typeface="Bookman Old Style" pitchFamily="18" charset="0"/>
              </a:rPr>
              <a:t>   i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osteoporozie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lang="pl-PL" sz="3200" dirty="0" smtClean="0">
                <a:latin typeface="Bookman Old Style" pitchFamily="18" charset="0"/>
              </a:rPr>
              <a:t>poprawia </a:t>
            </a:r>
            <a:r>
              <a:rPr lang="pl-PL" sz="3200" dirty="0">
                <a:latin typeface="Bookman Old Style" pitchFamily="18" charset="0"/>
              </a:rPr>
              <a:t>koordynację nerwowo-mięśniową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powoduje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miany biochemiczne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 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fizjologiczne </a:t>
            </a: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– 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np. w wydzielaniu hormonów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(np. </a:t>
            </a: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zmniejszenie 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wydzielania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 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stężenia we krwi insuliny obniża ryzyko zachorowania na cukrzycę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)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zapobiega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przybieraniu na wadze, powoduje zmniejszenie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tkanki tłuszczowej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; przyspiesza przemianę 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materii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2886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61448"/>
          </a:xfrm>
        </p:spPr>
        <p:txBody>
          <a:bodyPr>
            <a:noAutofit/>
          </a:bodyPr>
          <a:lstStyle/>
          <a:p>
            <a:pPr algn="ctr"/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lang="pl-PL" sz="3200" dirty="0" smtClean="0">
                <a:latin typeface="Bookman Old Style" pitchFamily="18" charset="0"/>
              </a:rPr>
              <a:t>wzrasta pojemność życiowa </a:t>
            </a:r>
            <a:r>
              <a:rPr lang="pl-PL" sz="3200" dirty="0">
                <a:latin typeface="Bookman Old Style" pitchFamily="18" charset="0"/>
              </a:rPr>
              <a:t>płuc </a:t>
            </a:r>
            <a:r>
              <a:rPr lang="pl-PL" sz="3200" dirty="0" smtClean="0">
                <a:latin typeface="Bookman Old Style" pitchFamily="18" charset="0"/>
              </a:rPr>
              <a:t/>
            </a:r>
            <a:br>
              <a:rPr lang="pl-PL" sz="3200" dirty="0" smtClean="0">
                <a:latin typeface="Bookman Old Style" pitchFamily="18" charset="0"/>
              </a:rPr>
            </a:br>
            <a:r>
              <a:rPr lang="pl-PL" sz="3200" dirty="0" smtClean="0">
                <a:latin typeface="Bookman Old Style" pitchFamily="18" charset="0"/>
              </a:rPr>
              <a:t/>
            </a:r>
            <a:br>
              <a:rPr lang="pl-PL" sz="3200" dirty="0" smtClean="0"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lang="pl-PL" sz="3200" dirty="0" smtClean="0">
                <a:latin typeface="Bookman Old Style" pitchFamily="18" charset="0"/>
              </a:rPr>
              <a:t>zwiększa się </a:t>
            </a:r>
            <a:r>
              <a:rPr lang="pl-PL" sz="3200" dirty="0">
                <a:latin typeface="Bookman Old Style" pitchFamily="18" charset="0"/>
              </a:rPr>
              <a:t>przepływ krwi przez szczytowe fragmenty </a:t>
            </a:r>
            <a:r>
              <a:rPr lang="pl-PL" sz="3200" dirty="0" smtClean="0">
                <a:latin typeface="Bookman Old Style" pitchFamily="18" charset="0"/>
              </a:rPr>
              <a:t>płuc co ułatwia </a:t>
            </a:r>
            <a:r>
              <a:rPr lang="pl-PL" sz="3200" dirty="0">
                <a:latin typeface="Bookman Old Style" pitchFamily="18" charset="0"/>
              </a:rPr>
              <a:t>wymianę gazową </a:t>
            </a:r>
            <a:r>
              <a:rPr lang="pl-PL" sz="3200" dirty="0" smtClean="0">
                <a:latin typeface="Bookman Old Style" pitchFamily="18" charset="0"/>
              </a:rPr>
              <a:t/>
            </a:r>
            <a:br>
              <a:rPr lang="pl-PL" sz="3200" dirty="0" smtClean="0">
                <a:latin typeface="Bookman Old Style" pitchFamily="18" charset="0"/>
              </a:rPr>
            </a:br>
            <a:r>
              <a:rPr lang="pl-PL" sz="3200" dirty="0" smtClean="0">
                <a:latin typeface="Bookman Old Style" pitchFamily="18" charset="0"/>
              </a:rPr>
              <a:t>w </a:t>
            </a:r>
            <a:r>
              <a:rPr lang="pl-PL" sz="3200" dirty="0">
                <a:latin typeface="Bookman Old Style" pitchFamily="18" charset="0"/>
              </a:rPr>
              <a:t>płucach</a:t>
            </a:r>
            <a:r>
              <a:rPr lang="pl-PL" sz="3200" dirty="0" smtClean="0">
                <a:latin typeface="Bookman Old Style" pitchFamily="18" charset="0"/>
              </a:rPr>
              <a:t> </a:t>
            </a:r>
            <a:br>
              <a:rPr lang="pl-PL" sz="3200" dirty="0" smtClean="0">
                <a:latin typeface="Bookman Old Style" pitchFamily="18" charset="0"/>
              </a:rPr>
            </a:br>
            <a:r>
              <a:rPr lang="pl-PL" sz="3200" dirty="0" smtClean="0">
                <a:latin typeface="Bookman Old Style" pitchFamily="18" charset="0"/>
              </a:rPr>
              <a:t/>
            </a:r>
            <a:br>
              <a:rPr lang="pl-PL" sz="3200" dirty="0" smtClean="0">
                <a:latin typeface="Bookman Old Style" pitchFamily="18" charset="0"/>
              </a:rPr>
            </a:b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p</a:t>
            </a: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opraw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 samopoczuci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jakoś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ć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snu, łagodz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stres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y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- z</a:t>
            </a:r>
            <a:r>
              <a:rPr kumimoji="1"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mniejsz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 się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ryzyk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zachorowania na niektóre choroby nowotworowe,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kumimoji="1" lang="pl-PL" sz="3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zmniejsza 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się 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ryzyk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</a:t>
            </a:r>
            <a:r>
              <a:rPr kumimoji="1" lang="en-US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przedwczesnej śmierci</a:t>
            </a:r>
            <a: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32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sz="32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6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6629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sz="4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kumimoji="1" lang="pl-PL" sz="4000" dirty="0">
                <a:latin typeface="Bookman Old Style" pitchFamily="18" charset="0"/>
              </a:rPr>
              <a:t>z</a:t>
            </a:r>
            <a:r>
              <a:rPr kumimoji="1" lang="pl-PL" sz="4000" dirty="0" smtClean="0">
                <a:latin typeface="Bookman Old Style" pitchFamily="18" charset="0"/>
              </a:rPr>
              <a:t>nacznie </a:t>
            </a:r>
            <a:r>
              <a:rPr kumimoji="1" lang="pl-PL" sz="4000" dirty="0">
                <a:latin typeface="Bookman Old Style" pitchFamily="18" charset="0"/>
              </a:rPr>
              <a:t>poprawia się odporność organizmu poprzez mobilizację układu immunologicznego.</a:t>
            </a:r>
            <a:br>
              <a:rPr kumimoji="1" lang="pl-PL" sz="4000" dirty="0">
                <a:latin typeface="Bookman Old Style" pitchFamily="18" charset="0"/>
              </a:rPr>
            </a:br>
            <a:r>
              <a:rPr kumimoji="1" lang="pl-PL" sz="4000" dirty="0">
                <a:latin typeface="Bookman Old Style" pitchFamily="18" charset="0"/>
              </a:rPr>
              <a:t/>
            </a:r>
            <a:br>
              <a:rPr kumimoji="1" lang="pl-PL" sz="4000" dirty="0">
                <a:latin typeface="Bookman Old Style" pitchFamily="18" charset="0"/>
              </a:rPr>
            </a:br>
            <a:r>
              <a:rPr kumimoji="1" lang="pl-PL" sz="4000" dirty="0">
                <a:solidFill>
                  <a:srgbClr val="0C0B00"/>
                </a:solidFill>
                <a:latin typeface="Bookman Old Style" pitchFamily="18" charset="0"/>
              </a:rPr>
              <a:t> </a:t>
            </a:r>
            <a:r>
              <a:rPr kumimoji="1" lang="pl-PL" sz="4000" i="1" dirty="0">
                <a:latin typeface="Bookman Old Style" pitchFamily="18" charset="0"/>
              </a:rPr>
              <a:t>Dla wzmocnienia organizmu najlepsze są sporty wytrzymałościowe: aerobik, pływanie, uprawiane 2 - 3 razy w tygodniu.</a:t>
            </a:r>
            <a:r>
              <a:rPr kumimoji="1" lang="pl-PL" sz="4000" dirty="0">
                <a:solidFill>
                  <a:srgbClr val="0C0B00"/>
                </a:solidFill>
                <a:latin typeface="Bookman Old Style" pitchFamily="18" charset="0"/>
              </a:rPr>
              <a:t> </a:t>
            </a:r>
            <a:br>
              <a:rPr kumimoji="1" lang="pl-PL" sz="4000" dirty="0">
                <a:solidFill>
                  <a:srgbClr val="0C0B00"/>
                </a:solidFill>
                <a:latin typeface="Bookman Old Style" pitchFamily="18" charset="0"/>
              </a:rPr>
            </a:br>
            <a:r>
              <a:rPr kumimoji="1" lang="pl-PL" sz="4000" dirty="0">
                <a:solidFill>
                  <a:srgbClr val="0C0B00"/>
                </a:solidFill>
                <a:latin typeface="Bookman Old Style" pitchFamily="18" charset="0"/>
              </a:rPr>
              <a:t/>
            </a:r>
            <a:br>
              <a:rPr kumimoji="1" lang="pl-PL" sz="4000" dirty="0">
                <a:solidFill>
                  <a:srgbClr val="0C0B00"/>
                </a:solidFill>
                <a:latin typeface="Bookman Old Style" pitchFamily="18" charset="0"/>
              </a:rPr>
            </a:br>
            <a:r>
              <a:rPr kumimoji="1" lang="pl-PL" sz="4000" i="1" dirty="0">
                <a:solidFill>
                  <a:srgbClr val="006600"/>
                </a:solidFill>
                <a:latin typeface="Bookman Old Style" pitchFamily="18" charset="0"/>
              </a:rPr>
              <a:t>Kilka ćwiczeń pobudzających krążenie może zapobiec rozpoczynającemu się </a:t>
            </a:r>
            <a:r>
              <a:rPr kumimoji="1" lang="pl-PL" sz="4000" i="1" dirty="0" smtClean="0">
                <a:solidFill>
                  <a:srgbClr val="006600"/>
                </a:solidFill>
                <a:latin typeface="Bookman Old Style" pitchFamily="18" charset="0"/>
              </a:rPr>
              <a:t>przeziębieniu.</a:t>
            </a:r>
            <a:r>
              <a:rPr kumimoji="1" lang="en-US" sz="4000" i="1" dirty="0">
                <a:solidFill>
                  <a:srgbClr val="006600"/>
                </a:solidFill>
                <a:latin typeface="Bookman Old Style" pitchFamily="18" charset="0"/>
              </a:rPr>
              <a:t/>
            </a:r>
            <a:br>
              <a:rPr kumimoji="1" lang="en-US" sz="4000" i="1" dirty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pl-PL" sz="4000" dirty="0">
                <a:latin typeface="Bookman Old Style" pitchFamily="18" charset="0"/>
              </a:rPr>
              <a:t/>
            </a:r>
            <a:br>
              <a:rPr lang="pl-PL" sz="4000" dirty="0">
                <a:latin typeface="Bookman Old Style" pitchFamily="18" charset="0"/>
              </a:rPr>
            </a:br>
            <a:endParaRPr lang="pl-PL" sz="4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47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91276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6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Aby aktywność fizyczna przynosiła odpowiednie </a:t>
            </a:r>
            <a:r>
              <a:rPr lang="pl-PL" sz="6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efekty powinna </a:t>
            </a:r>
            <a:r>
              <a:rPr lang="pl-PL" sz="6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być </a:t>
            </a:r>
            <a:br>
              <a:rPr lang="pl-PL" sz="6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6000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systematyczna</a:t>
            </a:r>
            <a:r>
              <a:rPr lang="pl-PL" sz="6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60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sz="60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8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440760"/>
          </a:xfrm>
        </p:spPr>
        <p:txBody>
          <a:bodyPr>
            <a:noAutofit/>
          </a:bodyPr>
          <a:lstStyle/>
          <a:p>
            <a:pPr algn="ctr"/>
            <a:r>
              <a:rPr lang="pl-PL" sz="5400" dirty="0">
                <a:latin typeface="Bookman Old Style" pitchFamily="18" charset="0"/>
              </a:rPr>
              <a:t>Wpływ aktywności fizycznej na zdrowie człowieka </a:t>
            </a:r>
            <a:r>
              <a:rPr lang="pl-PL" sz="5400" dirty="0" smtClean="0">
                <a:latin typeface="Bookman Old Style" pitchFamily="18" charset="0"/>
              </a:rPr>
              <a:t/>
            </a:r>
            <a:br>
              <a:rPr lang="pl-PL" sz="5400" dirty="0" smtClean="0">
                <a:latin typeface="Bookman Old Style" pitchFamily="18" charset="0"/>
              </a:rPr>
            </a:br>
            <a:r>
              <a:rPr lang="pl-PL" sz="5400" u="sng" dirty="0" smtClean="0">
                <a:latin typeface="Bookman Old Style" pitchFamily="18" charset="0"/>
              </a:rPr>
              <a:t>jest </a:t>
            </a:r>
            <a:r>
              <a:rPr lang="pl-PL" sz="5400" u="sng" dirty="0">
                <a:latin typeface="Bookman Old Style" pitchFamily="18" charset="0"/>
              </a:rPr>
              <a:t>nieoceniony w profilaktyce chorób cywilizacyjnych</a:t>
            </a:r>
            <a:br>
              <a:rPr lang="pl-PL" sz="5400" u="sng" dirty="0">
                <a:latin typeface="Bookman Old Style" pitchFamily="18" charset="0"/>
              </a:rPr>
            </a:br>
            <a:endParaRPr lang="pl-PL" sz="5400" u="sng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41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5962674"/>
          </a:xfrm>
        </p:spPr>
        <p:txBody>
          <a:bodyPr>
            <a:noAutofit/>
          </a:bodyPr>
          <a:lstStyle/>
          <a:p>
            <a:pPr algn="ctr"/>
            <a:r>
              <a:rPr lang="pl-PL" sz="4400" dirty="0">
                <a:solidFill>
                  <a:schemeClr val="tx2"/>
                </a:solidFill>
                <a:latin typeface="Bookman Old Style" pitchFamily="18" charset="0"/>
              </a:rPr>
              <a:t> Zalecana dla dzieci </a:t>
            </a:r>
            <a:r>
              <a:rPr lang="pl-PL" sz="4400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pl-PL" sz="44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4400" dirty="0" smtClean="0">
                <a:solidFill>
                  <a:schemeClr val="tx2"/>
                </a:solidFill>
                <a:latin typeface="Bookman Old Style" pitchFamily="18" charset="0"/>
              </a:rPr>
              <a:t>i </a:t>
            </a:r>
            <a:r>
              <a:rPr lang="pl-PL" sz="4400" dirty="0">
                <a:solidFill>
                  <a:schemeClr val="tx2"/>
                </a:solidFill>
                <a:latin typeface="Bookman Old Style" pitchFamily="18" charset="0"/>
              </a:rPr>
              <a:t>młodzieży minimalna dawka aktywności ruchowej to</a:t>
            </a:r>
            <a:r>
              <a:rPr lang="pl-PL" sz="4400" dirty="0" smtClean="0">
                <a:solidFill>
                  <a:schemeClr val="tx2"/>
                </a:solidFill>
                <a:latin typeface="Bookman Old Style" pitchFamily="18" charset="0"/>
              </a:rPr>
              <a:t>:</a:t>
            </a:r>
            <a:br>
              <a:rPr lang="pl-PL" sz="44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4400" dirty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pl-PL" sz="4400" dirty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4400" dirty="0">
                <a:solidFill>
                  <a:schemeClr val="tx2"/>
                </a:solidFill>
                <a:latin typeface="Bookman Old Style" pitchFamily="18" charset="0"/>
              </a:rPr>
              <a:t>   </a:t>
            </a:r>
            <a:r>
              <a:rPr lang="pl-PL" sz="4800" dirty="0">
                <a:latin typeface="Bookman Old Style" pitchFamily="18" charset="0"/>
              </a:rPr>
              <a:t>1 GODZINA DZIENNIE DOWOLNEGO TYPU RUCHU </a:t>
            </a:r>
            <a:br>
              <a:rPr lang="pl-PL" sz="4800" dirty="0">
                <a:latin typeface="Bookman Old Style" pitchFamily="18" charset="0"/>
              </a:rPr>
            </a:br>
            <a:r>
              <a:rPr lang="pl-PL" sz="4800" dirty="0">
                <a:latin typeface="Bookman Old Style" pitchFamily="18" charset="0"/>
              </a:rPr>
              <a:t>O ZWIĘKSZONEJ INTENSYWNOŚCI</a:t>
            </a:r>
          </a:p>
        </p:txBody>
      </p:sp>
    </p:spTree>
    <p:extLst>
      <p:ext uri="{BB962C8B-B14F-4D97-AF65-F5344CB8AC3E}">
        <p14:creationId xmlns:p14="http://schemas.microsoft.com/office/powerpoint/2010/main" val="2195399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22714"/>
          </a:xfrm>
        </p:spPr>
        <p:txBody>
          <a:bodyPr>
            <a:normAutofit/>
          </a:bodyPr>
          <a:lstStyle/>
          <a:p>
            <a:pPr lvl="1" algn="ctr">
              <a:lnSpc>
                <a:spcPct val="80000"/>
              </a:lnSpc>
            </a:pP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Obserwuje się obecnie zarówno 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u młodzieży jak i u dorosłych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 tendencję 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u="sng" dirty="0" smtClean="0">
                <a:latin typeface="Bookman Old Style" pitchFamily="18" charset="0"/>
              </a:rPr>
              <a:t>do ograniczania aktywności ruchowej</a:t>
            </a: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/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Winą za to należy obciążyć zdobycze cywilizacji takie jak: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pl-PL" sz="3600" dirty="0" smtClean="0">
                <a:latin typeface="Bookman Old Style" pitchFamily="18" charset="0"/>
              </a:rPr>
              <a:t>samochód,</a:t>
            </a:r>
            <a:br>
              <a:rPr lang="pl-PL" sz="3600" dirty="0" smtClean="0">
                <a:latin typeface="Bookman Old Style" pitchFamily="18" charset="0"/>
              </a:rPr>
            </a:br>
            <a:r>
              <a:rPr lang="pl-PL" sz="3600" dirty="0" smtClean="0">
                <a:latin typeface="Bookman Old Style" pitchFamily="18" charset="0"/>
              </a:rPr>
              <a:t>TV,</a:t>
            </a:r>
            <a:br>
              <a:rPr lang="pl-PL" sz="3600" dirty="0" smtClean="0">
                <a:latin typeface="Bookman Old Style" pitchFamily="18" charset="0"/>
              </a:rPr>
            </a:br>
            <a:r>
              <a:rPr lang="pl-PL" sz="3600" dirty="0" smtClean="0">
                <a:latin typeface="Bookman Old Style" pitchFamily="18" charset="0"/>
              </a:rPr>
              <a:t>komputer</a:t>
            </a: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,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zapewniające wygodną i nie męczącą rozrywkę.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  <a:t>   </a:t>
            </a:r>
            <a:br>
              <a:rPr lang="pl-PL" sz="3600" dirty="0" smtClean="0">
                <a:solidFill>
                  <a:schemeClr val="tx2"/>
                </a:solidFill>
                <a:latin typeface="Bookman Old Style" pitchFamily="18" charset="0"/>
              </a:rPr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63590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1"/>
            <a:ext cx="8712968" cy="6152728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pl-PL" dirty="0">
                <a:latin typeface="Bookman Old Style" pitchFamily="18" charset="0"/>
              </a:rPr>
              <a:t>Jedynie 10% dziewcząt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i </a:t>
            </a:r>
            <a:r>
              <a:rPr lang="pl-PL" dirty="0">
                <a:latin typeface="Bookman Old Style" pitchFamily="18" charset="0"/>
              </a:rPr>
              <a:t>20% chłopców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uprawia </a:t>
            </a:r>
            <a:r>
              <a:rPr lang="pl-PL" dirty="0">
                <a:latin typeface="Bookman Old Style" pitchFamily="18" charset="0"/>
              </a:rPr>
              <a:t>jakąś dyscyplinę sportową.</a:t>
            </a:r>
            <a:br>
              <a:rPr lang="pl-PL" dirty="0">
                <a:latin typeface="Bookman Old Style" pitchFamily="18" charset="0"/>
              </a:rPr>
            </a:br>
            <a:r>
              <a:rPr lang="pl-PL" b="1" dirty="0">
                <a:latin typeface="Arial" charset="0"/>
              </a:rPr>
              <a:t/>
            </a:r>
            <a:br>
              <a:rPr lang="pl-PL" b="1" dirty="0">
                <a:latin typeface="Arial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5068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28600"/>
            <a:ext cx="9143999" cy="6512767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Bookman Old Style" pitchFamily="18" charset="0"/>
              </a:rPr>
              <a:t>Obecnie uważa się, że brak aktywności fizycznej to jeden z głównych powodów epidemii </a:t>
            </a:r>
            <a:r>
              <a:rPr lang="pl-PL" dirty="0" smtClean="0">
                <a:latin typeface="Bookman Old Style" pitchFamily="18" charset="0"/>
              </a:rPr>
              <a:t>otyłości</a:t>
            </a:r>
            <a:r>
              <a:rPr lang="pl-PL" dirty="0">
                <a:latin typeface="Bookman Old Style" pitchFamily="18" charset="0"/>
              </a:rPr>
              <a:t>.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W </a:t>
            </a:r>
            <a:r>
              <a:rPr lang="pl-PL" dirty="0">
                <a:latin typeface="Bookman Old Style" pitchFamily="18" charset="0"/>
              </a:rPr>
              <a:t>podjęciu regularnych ćwiczeń osobom otyłym najbardziej przeszkadza: </a:t>
            </a:r>
            <a:br>
              <a:rPr lang="pl-PL" dirty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- brak </a:t>
            </a:r>
            <a:r>
              <a:rPr lang="pl-PL" dirty="0">
                <a:latin typeface="Bookman Old Style" pitchFamily="18" charset="0"/>
              </a:rPr>
              <a:t>czasu, </a:t>
            </a:r>
            <a:br>
              <a:rPr lang="pl-PL" dirty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- poczucie </a:t>
            </a:r>
            <a:r>
              <a:rPr lang="pl-PL" dirty="0">
                <a:latin typeface="Bookman Old Style" pitchFamily="18" charset="0"/>
              </a:rPr>
              <a:t>zawstydzenia, </a:t>
            </a:r>
            <a:br>
              <a:rPr lang="pl-PL" dirty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- niemożność wykonywania intensywnych </a:t>
            </a:r>
            <a:r>
              <a:rPr lang="pl-PL" dirty="0">
                <a:latin typeface="Bookman Old Style" pitchFamily="18" charset="0"/>
              </a:rPr>
              <a:t>ćwiczeń, </a:t>
            </a:r>
            <a:br>
              <a:rPr lang="pl-PL" dirty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- brak </a:t>
            </a:r>
            <a:r>
              <a:rPr lang="pl-PL" dirty="0">
                <a:latin typeface="Bookman Old Style" pitchFamily="18" charset="0"/>
              </a:rPr>
              <a:t>satysfakcji z ćwiczeń. </a:t>
            </a:r>
            <a:br>
              <a:rPr lang="pl-PL" dirty="0">
                <a:latin typeface="Bookman Old Style" pitchFamily="18" charset="0"/>
              </a:rPr>
            </a:br>
            <a:endParaRPr lang="pl-PL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61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Bookman Old Style" pitchFamily="18" charset="0"/>
              </a:rPr>
              <a:t>Aktywność </a:t>
            </a:r>
            <a:r>
              <a:rPr lang="pl-PL" sz="3600" b="1" dirty="0" smtClean="0">
                <a:latin typeface="Bookman Old Style" pitchFamily="18" charset="0"/>
              </a:rPr>
              <a:t>ruchowa – </a:t>
            </a:r>
            <a:r>
              <a:rPr lang="pl-PL" sz="3600" dirty="0" smtClean="0">
                <a:latin typeface="Bookman Old Style" pitchFamily="18" charset="0"/>
              </a:rPr>
              <a:t>to </a:t>
            </a:r>
            <a:r>
              <a:rPr lang="pl-PL" sz="3600" dirty="0">
                <a:latin typeface="Bookman Old Style" pitchFamily="18" charset="0"/>
              </a:rPr>
              <a:t>niezbędna ilość ruchu – ćwiczeń fizycznych – potrzebna do rozwoju </a:t>
            </a:r>
            <a:r>
              <a:rPr lang="pl-PL" sz="3600" dirty="0" smtClean="0">
                <a:latin typeface="Bookman Old Style" pitchFamily="18" charset="0"/>
              </a:rPr>
              <a:t>  i </a:t>
            </a:r>
            <a:r>
              <a:rPr lang="pl-PL" sz="3600" dirty="0">
                <a:latin typeface="Bookman Old Style" pitchFamily="18" charset="0"/>
              </a:rPr>
              <a:t>zachowania zdrowia każdego człowieka. </a:t>
            </a:r>
            <a:r>
              <a:rPr lang="pl-PL" sz="3600" dirty="0" smtClean="0">
                <a:latin typeface="Bookman Old Style" pitchFamily="18" charset="0"/>
              </a:rPr>
              <a:t/>
            </a:r>
            <a:br>
              <a:rPr lang="pl-PL" sz="3600" dirty="0" smtClean="0">
                <a:latin typeface="Bookman Old Style" pitchFamily="18" charset="0"/>
              </a:rPr>
            </a:br>
            <a:r>
              <a:rPr lang="pl-PL" sz="3600" dirty="0" smtClean="0">
                <a:latin typeface="Bookman Old Style" pitchFamily="18" charset="0"/>
              </a:rPr>
              <a:t>Prawidłowy </a:t>
            </a:r>
            <a:r>
              <a:rPr lang="pl-PL" sz="3600" dirty="0">
                <a:latin typeface="Bookman Old Style" pitchFamily="18" charset="0"/>
              </a:rPr>
              <a:t>przebieg procesów fizjologicznych </a:t>
            </a:r>
            <a:r>
              <a:rPr lang="pl-PL" sz="3600" dirty="0" smtClean="0">
                <a:latin typeface="Bookman Old Style" pitchFamily="18" charset="0"/>
              </a:rPr>
              <a:t>i </a:t>
            </a:r>
            <a:r>
              <a:rPr lang="pl-PL" sz="3600" dirty="0">
                <a:latin typeface="Bookman Old Style" pitchFamily="18" charset="0"/>
              </a:rPr>
              <a:t>metabolicznych uwarunkowany jest koniecznością zapewnienia organizmowi człowieka optymalnej lub przynajmniej minimalnej ilości ruchu. </a:t>
            </a:r>
          </a:p>
        </p:txBody>
      </p:sp>
    </p:spTree>
    <p:extLst>
      <p:ext uri="{BB962C8B-B14F-4D97-AF65-F5344CB8AC3E}">
        <p14:creationId xmlns:p14="http://schemas.microsoft.com/office/powerpoint/2010/main" val="105076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087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Mała aktywność fizyczna</a:t>
            </a:r>
            <a:b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i często niewłaściwa dieta sprzyjają:</a:t>
            </a:r>
            <a:b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- </a:t>
            </a: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pogorszeniu </a:t>
            </a: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wydolności organizmu</a:t>
            </a:r>
            <a:b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/>
            </a:r>
            <a:b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- </a:t>
            </a: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w</a:t>
            </a: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adom </a:t>
            </a: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postawy ciała</a:t>
            </a:r>
            <a:b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/>
            </a:r>
            <a:b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</a:b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- </a:t>
            </a: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n</a:t>
            </a:r>
            <a:r>
              <a:rPr lang="pl-PL" sz="4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adwadze </a:t>
            </a:r>
            <a:r>
              <a:rPr lang="pl-PL" sz="4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sym typeface="Wingdings" pitchFamily="2" charset="2"/>
              </a:rPr>
              <a:t>i otyłości</a:t>
            </a:r>
            <a:endParaRPr lang="pl-PL" sz="44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55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62473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>
                <a:latin typeface="Bookman Old Style" pitchFamily="18" charset="0"/>
              </a:rPr>
              <a:t>Nasze działania miały na celu znalezienie odpowiedzi na pytanie: 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czy aktywność fizyczna ma wpływ na zdrowie człowieka – nie tylko w teorii. Przeprowadziliśmy więc doświadczenie, w którym brali udział uczniowie uprawiający sport i nie uprawiający sportu. </a:t>
            </a:r>
            <a:endParaRPr lang="pl-PL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06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760240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Oto wyniki naszych badań:</a:t>
            </a: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/>
              <a:t>- pomiar </a:t>
            </a:r>
            <a:r>
              <a:rPr lang="pl-PL" dirty="0"/>
              <a:t>tętna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5931"/>
              </p:ext>
            </p:extLst>
          </p:nvPr>
        </p:nvGraphicFramePr>
        <p:xfrm>
          <a:off x="179508" y="1554102"/>
          <a:ext cx="8784984" cy="5043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218"/>
                <a:gridCol w="1068486"/>
                <a:gridCol w="1214335"/>
                <a:gridCol w="751135"/>
                <a:gridCol w="751135"/>
                <a:gridCol w="751135"/>
                <a:gridCol w="751135"/>
                <a:gridCol w="751135"/>
                <a:gridCol w="751135"/>
                <a:gridCol w="751135"/>
              </a:tblGrid>
              <a:tr h="26543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Uczniowie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tętno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54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przed wysiłkiem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wysiłku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9630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bezpośrednio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wysiłku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10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15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20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25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30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35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869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nie uprawiający sportu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72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869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uprawiający sport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92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84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520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- pomiar ciśnienia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10913"/>
              </p:ext>
            </p:extLst>
          </p:nvPr>
        </p:nvGraphicFramePr>
        <p:xfrm>
          <a:off x="179512" y="1340772"/>
          <a:ext cx="8784976" cy="5256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911"/>
                <a:gridCol w="1063502"/>
                <a:gridCol w="1354106"/>
                <a:gridCol w="870449"/>
                <a:gridCol w="869766"/>
                <a:gridCol w="870449"/>
                <a:gridCol w="777672"/>
                <a:gridCol w="870449"/>
                <a:gridCol w="777672"/>
              </a:tblGrid>
              <a:tr h="65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7380" algn="l"/>
                        </a:tabLst>
                      </a:pPr>
                      <a:r>
                        <a:rPr lang="pl-PL" sz="1400" dirty="0">
                          <a:effectLst/>
                        </a:rPr>
                        <a:t>uczniowie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przed wysiłkiem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bezpośrednio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wysiłku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10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15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20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25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 30 min.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73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nie uprawiający sportu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180/80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160/80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150/80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145/80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125/70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145/80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120/70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160/70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150/70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120/70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125/70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160/80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160/80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140/75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130/65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120/65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150/80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145/80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125/60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73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uprawiający sport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145/70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125/60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125/60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110/50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140/80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115/70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110/50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5.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130/70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115/60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highlight>
                            <a:srgbClr val="FFFF00"/>
                          </a:highlight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120/60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61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669360"/>
          </a:xfrm>
        </p:spPr>
        <p:txBody>
          <a:bodyPr>
            <a:normAutofit fontScale="90000"/>
          </a:bodyPr>
          <a:lstStyle/>
          <a:p>
            <a:pPr marL="36000"/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Obserwacje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Zaobserwowaliśmy </a:t>
            </a:r>
            <a:r>
              <a:rPr lang="pl-PL" sz="2200" dirty="0">
                <a:latin typeface="Bookman Old Style" pitchFamily="18" charset="0"/>
              </a:rPr>
              <a:t>że</a:t>
            </a:r>
            <a:r>
              <a:rPr lang="pl-PL" sz="2200" dirty="0" smtClean="0">
                <a:latin typeface="Bookman Old Style" pitchFamily="18" charset="0"/>
              </a:rPr>
              <a:t>:</a:t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b="1" dirty="0" smtClean="0">
                <a:latin typeface="Bookman Old Style" pitchFamily="18" charset="0"/>
              </a:rPr>
              <a:t>- </a:t>
            </a:r>
            <a:r>
              <a:rPr lang="pl-PL" sz="2200" b="1" i="1" u="sng" dirty="0" smtClean="0">
                <a:latin typeface="Bookman Old Style" pitchFamily="18" charset="0"/>
              </a:rPr>
              <a:t>tętno</a:t>
            </a:r>
            <a:r>
              <a:rPr lang="pl-PL" sz="2200" dirty="0" smtClean="0">
                <a:latin typeface="Bookman Old Style" pitchFamily="18" charset="0"/>
              </a:rPr>
              <a:t/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a) u uczniów uprawiających sport tętno przed wysiłkiem jest niższe </a:t>
            </a:r>
            <a:r>
              <a:rPr lang="pl-PL" sz="2200" dirty="0" smtClean="0">
                <a:latin typeface="Bookman Old Style" pitchFamily="18" charset="0"/>
              </a:rPr>
              <a:t/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    i </a:t>
            </a:r>
            <a:r>
              <a:rPr lang="pl-PL" sz="2200" dirty="0" smtClean="0">
                <a:latin typeface="Bookman Old Style" pitchFamily="18" charset="0"/>
              </a:rPr>
              <a:t>jego wartości są mniej </a:t>
            </a:r>
            <a:r>
              <a:rPr lang="pl-PL" sz="2200" dirty="0" smtClean="0">
                <a:latin typeface="Bookman Old Style" pitchFamily="18" charset="0"/>
              </a:rPr>
              <a:t>zróżnicowane</a:t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/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b) u uczniów </a:t>
            </a:r>
            <a:r>
              <a:rPr lang="pl-PL" sz="2200" dirty="0">
                <a:latin typeface="Bookman Old Style" pitchFamily="18" charset="0"/>
              </a:rPr>
              <a:t>uprawiających </a:t>
            </a:r>
            <a:r>
              <a:rPr lang="pl-PL" sz="2200" dirty="0" smtClean="0">
                <a:latin typeface="Bookman Old Style" pitchFamily="18" charset="0"/>
              </a:rPr>
              <a:t>sport tętno szybciej wraca do wartości </a:t>
            </a:r>
            <a:r>
              <a:rPr lang="pl-PL" sz="2200" dirty="0" smtClean="0">
                <a:latin typeface="Bookman Old Style" pitchFamily="18" charset="0"/>
              </a:rPr>
              <a:t/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    </a:t>
            </a:r>
            <a:r>
              <a:rPr lang="pl-PL" sz="2200" dirty="0">
                <a:latin typeface="Bookman Old Style" pitchFamily="18" charset="0"/>
              </a:rPr>
              <a:t>s</a:t>
            </a:r>
            <a:r>
              <a:rPr lang="pl-PL" sz="2200" dirty="0" smtClean="0">
                <a:latin typeface="Bookman Old Style" pitchFamily="18" charset="0"/>
              </a:rPr>
              <a:t>przed </a:t>
            </a:r>
            <a:r>
              <a:rPr lang="pl-PL" sz="2200" dirty="0" smtClean="0">
                <a:latin typeface="Bookman Old Style" pitchFamily="18" charset="0"/>
              </a:rPr>
              <a:t>wysiłku, a u jednej z uczennic </a:t>
            </a:r>
            <a:r>
              <a:rPr lang="pl-PL" sz="2200" dirty="0" smtClean="0">
                <a:latin typeface="Bookman Old Style" pitchFamily="18" charset="0"/>
              </a:rPr>
              <a:t>nie uległo zmianie </a:t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/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b="1" i="1" u="sng" dirty="0" smtClean="0">
                <a:latin typeface="Bookman Old Style" pitchFamily="18" charset="0"/>
              </a:rPr>
              <a:t>-ciśnienie</a:t>
            </a:r>
            <a:r>
              <a:rPr lang="pl-PL" sz="2200" i="1" u="sng" dirty="0" smtClean="0">
                <a:latin typeface="Bookman Old Style" pitchFamily="18" charset="0"/>
              </a:rPr>
              <a:t/>
            </a:r>
            <a:br>
              <a:rPr lang="pl-PL" sz="2200" i="1" u="sng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a)</a:t>
            </a:r>
            <a:r>
              <a:rPr lang="pl-PL" sz="2200" dirty="0">
                <a:latin typeface="Bookman Old Style" pitchFamily="18" charset="0"/>
              </a:rPr>
              <a:t> u uczniów uprawiających sport </a:t>
            </a:r>
            <a:r>
              <a:rPr lang="pl-PL" sz="2200" dirty="0" smtClean="0">
                <a:latin typeface="Bookman Old Style" pitchFamily="18" charset="0"/>
              </a:rPr>
              <a:t>ciśnienie </a:t>
            </a:r>
            <a:r>
              <a:rPr lang="pl-PL" sz="2200" dirty="0">
                <a:latin typeface="Bookman Old Style" pitchFamily="18" charset="0"/>
              </a:rPr>
              <a:t>przed wysiłkiem </a:t>
            </a:r>
            <a:r>
              <a:rPr lang="pl-PL" sz="2200" dirty="0" smtClean="0">
                <a:latin typeface="Bookman Old Style" pitchFamily="18" charset="0"/>
              </a:rPr>
              <a:t>jest </a:t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    niższe </a:t>
            </a:r>
            <a:r>
              <a:rPr lang="pl-PL" sz="2200" dirty="0">
                <a:latin typeface="Bookman Old Style" pitchFamily="18" charset="0"/>
              </a:rPr>
              <a:t>i jego wartości są mniej </a:t>
            </a:r>
            <a:r>
              <a:rPr lang="pl-PL" sz="2200" dirty="0" smtClean="0">
                <a:latin typeface="Bookman Old Style" pitchFamily="18" charset="0"/>
              </a:rPr>
              <a:t>zróżnicowane</a:t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i="1" u="sng" dirty="0" smtClean="0">
                <a:latin typeface="Bookman Old Style" pitchFamily="18" charset="0"/>
              </a:rPr>
              <a:t/>
            </a:r>
            <a:br>
              <a:rPr lang="pl-PL" sz="2200" i="1" u="sng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b)</a:t>
            </a:r>
            <a:r>
              <a:rPr lang="pl-PL" sz="2200" dirty="0">
                <a:latin typeface="Bookman Old Style" pitchFamily="18" charset="0"/>
              </a:rPr>
              <a:t> u uczniów uprawiających sport </a:t>
            </a:r>
            <a:r>
              <a:rPr lang="pl-PL" sz="2200" dirty="0" smtClean="0">
                <a:latin typeface="Bookman Old Style" pitchFamily="18" charset="0"/>
              </a:rPr>
              <a:t>ciśnienie</a:t>
            </a:r>
            <a:r>
              <a:rPr lang="pl-PL" sz="2200" dirty="0" smtClean="0">
                <a:latin typeface="Bookman Old Style" pitchFamily="18" charset="0"/>
              </a:rPr>
              <a:t> </a:t>
            </a:r>
            <a:r>
              <a:rPr lang="pl-PL" sz="2200" dirty="0">
                <a:latin typeface="Bookman Old Style" pitchFamily="18" charset="0"/>
              </a:rPr>
              <a:t>szybciej wraca </a:t>
            </a:r>
            <a:r>
              <a:rPr lang="pl-PL" sz="2200" dirty="0" smtClean="0">
                <a:latin typeface="Bookman Old Style" pitchFamily="18" charset="0"/>
              </a:rPr>
              <a:t>do</a:t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sz="2200" dirty="0" smtClean="0">
                <a:latin typeface="Bookman Old Style" pitchFamily="18" charset="0"/>
              </a:rPr>
              <a:t>    wartości sprzed </a:t>
            </a:r>
            <a:r>
              <a:rPr lang="pl-PL" sz="2200" dirty="0">
                <a:latin typeface="Bookman Old Style" pitchFamily="18" charset="0"/>
              </a:rPr>
              <a:t>wysiłku,</a:t>
            </a:r>
            <a:r>
              <a:rPr lang="pl-PL" sz="2200" i="1" u="sng" dirty="0" smtClean="0">
                <a:latin typeface="Bookman Old Style" pitchFamily="18" charset="0"/>
              </a:rPr>
              <a:t> </a:t>
            </a:r>
            <a:r>
              <a:rPr lang="pl-PL" sz="2200" dirty="0" smtClean="0">
                <a:latin typeface="Bookman Old Style" pitchFamily="18" charset="0"/>
              </a:rPr>
              <a:t/>
            </a:r>
            <a:br>
              <a:rPr lang="pl-PL" sz="2200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/>
              <a:t/>
            </a:r>
            <a:br>
              <a:rPr lang="pl-PL" dirty="0"/>
            </a:br>
            <a:endParaRPr lang="pl-PL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97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51276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dirty="0">
                <a:latin typeface="Bookman Old Style" pitchFamily="18" charset="0"/>
              </a:rPr>
              <a:t>Wnioski</a:t>
            </a:r>
            <a:r>
              <a:rPr lang="pl-PL" dirty="0" smtClean="0">
                <a:latin typeface="Bookman Old Style" pitchFamily="18" charset="0"/>
              </a:rPr>
              <a:t>:</a:t>
            </a:r>
            <a:br>
              <a:rPr lang="pl-PL" dirty="0" smtClean="0">
                <a:latin typeface="Bookman Old Style" pitchFamily="18" charset="0"/>
              </a:rPr>
            </a:br>
            <a:r>
              <a:rPr lang="pl-PL" sz="3200" u="sng" dirty="0" smtClean="0">
                <a:latin typeface="Bookman Old Style" pitchFamily="18" charset="0"/>
              </a:rPr>
              <a:t>aktywność fizyczna ma korzystny wpływ na zdrowie człowieka </a:t>
            </a:r>
            <a:r>
              <a:rPr lang="pl-PL" sz="3200" dirty="0" smtClean="0">
                <a:latin typeface="Bookman Old Style" pitchFamily="18" charset="0"/>
              </a:rPr>
              <a:t>– dzięki przeprowadzonemu eksperymentowi potwierdziliśmy, że takie parametry jak tętno i ciśnienie krwi u osób </a:t>
            </a:r>
            <a:r>
              <a:rPr lang="pl-PL" sz="3200" dirty="0">
                <a:latin typeface="Bookman Old Style" pitchFamily="18" charset="0"/>
              </a:rPr>
              <a:t> regularnie </a:t>
            </a:r>
            <a:r>
              <a:rPr lang="pl-PL" sz="3200" dirty="0" smtClean="0">
                <a:latin typeface="Bookman Old Style" pitchFamily="18" charset="0"/>
              </a:rPr>
              <a:t>uprawiających sport są niższe, a po wykonaniu wysiłku szybciej wracają do normy.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096011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>
            <a:normAutofit/>
          </a:bodyPr>
          <a:lstStyle/>
          <a:p>
            <a:r>
              <a:rPr lang="pl-PL" sz="2400" u="sng" dirty="0" smtClean="0">
                <a:latin typeface="Bookman Old Style" pitchFamily="18" charset="0"/>
              </a:rPr>
              <a:t>Bibliografia</a:t>
            </a:r>
            <a:r>
              <a:rPr lang="pl-PL" sz="2400" dirty="0" smtClean="0">
                <a:latin typeface="Bookman Old Style" pitchFamily="18" charset="0"/>
              </a:rPr>
              <a:t>:</a:t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Słownik Encyklopedyczny Biologia, Wyd. Europa 2001</a:t>
            </a:r>
            <a:r>
              <a:rPr lang="pl-PL" sz="2400" dirty="0" smtClean="0">
                <a:latin typeface="Bookman Old Style" pitchFamily="18" charset="0"/>
              </a:rPr>
              <a:t/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www.wychowaniefizyczne.pl</a:t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www.mediweb.pl</a:t>
            </a:r>
            <a: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pl-PL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dirty="0" smtClean="0">
                <a:latin typeface="Bookman Old Style" pitchFamily="18" charset="0"/>
              </a:rPr>
              <a:t>www.bryk.pl </a:t>
            </a:r>
            <a:r>
              <a:rPr lang="pl-PL" sz="2400" dirty="0">
                <a:latin typeface="Bookman Old Style" pitchFamily="18" charset="0"/>
              </a:rPr>
              <a:t>› </a:t>
            </a:r>
            <a:r>
              <a:rPr lang="pl-PL" sz="2400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hlinkClick r:id="rId2"/>
              </a:rPr>
              <a:t>Biologia</a:t>
            </a:r>
            <a:r>
              <a:rPr lang="pl-PL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› </a:t>
            </a:r>
            <a:r>
              <a:rPr lang="pl-PL" sz="2400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hlinkClick r:id="rId3"/>
              </a:rPr>
              <a:t>Człowiek</a:t>
            </a:r>
            <a:r>
              <a:rPr lang="pl-PL" sz="2400" dirty="0">
                <a:latin typeface="Bookman Old Style" pitchFamily="18" charset="0"/>
              </a:rPr>
              <a:t/>
            </a:r>
            <a:br>
              <a:rPr lang="pl-PL" sz="2400" dirty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http</a:t>
            </a:r>
            <a:r>
              <a:rPr lang="pl-PL" sz="2400" dirty="0">
                <a:latin typeface="Bookman Old Style" pitchFamily="18" charset="0"/>
              </a:rPr>
              <a:t>://</a:t>
            </a:r>
            <a:r>
              <a:rPr lang="pl-PL" sz="2400" dirty="0" smtClean="0">
                <a:latin typeface="Bookman Old Style" pitchFamily="18" charset="0"/>
              </a:rPr>
              <a:t>chomikuj.pl</a:t>
            </a:r>
            <a: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b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pl-PL" sz="2400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dirty="0" smtClean="0">
                <a:latin typeface="Bookman Old Style" pitchFamily="18" charset="0"/>
              </a:rPr>
              <a:t>http</a:t>
            </a:r>
            <a:r>
              <a:rPr lang="pl-PL" sz="2400" dirty="0">
                <a:latin typeface="Bookman Old Style" pitchFamily="18" charset="0"/>
              </a:rPr>
              <a:t>://www.profesor.pl/publikacja,15286,Referaty</a:t>
            </a:r>
            <a:r>
              <a:rPr lang="pl-PL" sz="2400" dirty="0" smtClean="0">
                <a:latin typeface="Bookman Old Style" pitchFamily="18" charset="0"/>
              </a:rPr>
              <a:t>,</a:t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  </a:t>
            </a:r>
            <a:r>
              <a:rPr lang="pl-PL" sz="2400" dirty="0" err="1" smtClean="0">
                <a:latin typeface="Bookman Old Style" pitchFamily="18" charset="0"/>
              </a:rPr>
              <a:t>Wplyw-aktywnosci-ruchowej-na-organizm-czlowieka</a:t>
            </a:r>
            <a:r>
              <a:rPr lang="pl-PL" sz="2400" dirty="0">
                <a:latin typeface="Bookman Old Style" pitchFamily="18" charset="0"/>
              </a:rPr>
              <a:t/>
            </a:r>
            <a:br>
              <a:rPr lang="pl-PL" sz="2400" dirty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www.edukacja.mazowsze.pl/</a:t>
            </a:r>
            <a:r>
              <a:rPr lang="pl-PL" sz="2400" dirty="0" err="1" smtClean="0">
                <a:latin typeface="Bookman Old Style" pitchFamily="18" charset="0"/>
              </a:rPr>
              <a:t>material.php</a:t>
            </a:r>
            <a:r>
              <a:rPr lang="pl-PL" sz="2400" dirty="0" smtClean="0">
                <a:latin typeface="Bookman Old Style" pitchFamily="18" charset="0"/>
              </a:rPr>
              <a:t>.</a:t>
            </a:r>
            <a:br>
              <a:rPr lang="pl-PL" sz="2400" dirty="0" smtClean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http</a:t>
            </a:r>
            <a:r>
              <a:rPr lang="pl-PL" sz="2400" dirty="0">
                <a:latin typeface="Bookman Old Style" pitchFamily="18" charset="0"/>
              </a:rPr>
              <a:t>://</a:t>
            </a:r>
            <a:r>
              <a:rPr lang="pl-PL" sz="2400" dirty="0" smtClean="0">
                <a:latin typeface="Bookman Old Style" pitchFamily="18" charset="0"/>
              </a:rPr>
              <a:t>wychowaniefizyczne.net/wplyw-aktywnosci-               </a:t>
            </a:r>
            <a:r>
              <a:rPr lang="pl-PL" sz="2400" dirty="0" err="1" smtClean="0">
                <a:latin typeface="Bookman Old Style" pitchFamily="18" charset="0"/>
              </a:rPr>
              <a:t>fizycznej-na-zdrowie-czlowieka</a:t>
            </a:r>
            <a:r>
              <a:rPr lang="pl-PL" sz="2400" dirty="0" smtClean="0">
                <a:latin typeface="Bookman Old Style" pitchFamily="18" charset="0"/>
              </a:rPr>
              <a:t>/</a:t>
            </a:r>
            <a:r>
              <a:rPr lang="pl-PL" sz="2400" b="1" dirty="0" smtClean="0">
                <a:latin typeface="Bookman Old Style" pitchFamily="18" charset="0"/>
              </a:rPr>
              <a:t/>
            </a:r>
            <a:br>
              <a:rPr lang="pl-PL" sz="2400" b="1" dirty="0" smtClean="0">
                <a:latin typeface="Bookman Old Style" pitchFamily="18" charset="0"/>
              </a:rPr>
            </a:br>
            <a:r>
              <a:rPr lang="pl-PL" sz="2400" dirty="0">
                <a:latin typeface="Bookman Old Style" pitchFamily="18" charset="0"/>
              </a:rPr>
              <a:t>- </a:t>
            </a:r>
            <a:r>
              <a:rPr lang="en-US" sz="2400" dirty="0" smtClean="0">
                <a:latin typeface="Bookman Old Style" pitchFamily="18" charset="0"/>
              </a:rPr>
              <a:t>Lucyna Kożuch</a:t>
            </a:r>
            <a:r>
              <a:rPr lang="pl-PL" sz="2400" dirty="0" smtClean="0">
                <a:latin typeface="Bookman Old Style" pitchFamily="18" charset="0"/>
              </a:rPr>
              <a:t> „Wpływ aktywności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pl-PL" sz="2400" dirty="0" smtClean="0">
                <a:latin typeface="Bookman Old Style" pitchFamily="18" charset="0"/>
              </a:rPr>
              <a:t>fizycznej na zdrowie                    człowieka”</a:t>
            </a:r>
            <a:r>
              <a:rPr lang="en-US" sz="2400" dirty="0" smtClean="0">
                <a:latin typeface="Bookman Old Style" pitchFamily="18" charset="0"/>
              </a:rPr>
              <a:t>    </a:t>
            </a:r>
            <a:r>
              <a:rPr lang="pl-PL" sz="2400" dirty="0">
                <a:latin typeface="Bookman Old Style" pitchFamily="18" charset="0"/>
              </a:rPr>
              <a:t/>
            </a:r>
            <a:br>
              <a:rPr lang="pl-PL" sz="2400" dirty="0">
                <a:latin typeface="Bookman Old Style" pitchFamily="18" charset="0"/>
              </a:rPr>
            </a:br>
            <a:r>
              <a:rPr lang="pl-PL" sz="2400" dirty="0" smtClean="0">
                <a:latin typeface="Bookman Old Style" pitchFamily="18" charset="0"/>
              </a:rPr>
              <a:t>- http</a:t>
            </a:r>
            <a:r>
              <a:rPr lang="pl-PL" sz="2400" dirty="0">
                <a:latin typeface="Bookman Old Style" pitchFamily="18" charset="0"/>
              </a:rPr>
              <a:t>://</a:t>
            </a:r>
            <a:r>
              <a:rPr lang="pl-PL" sz="2400" dirty="0" smtClean="0">
                <a:latin typeface="Bookman Old Style" pitchFamily="18" charset="0"/>
              </a:rPr>
              <a:t>spkrzywosadz.republika.pl/teksty/</a:t>
            </a:r>
            <a:r>
              <a:rPr lang="pl-PL" sz="2400" dirty="0" err="1" smtClean="0">
                <a:latin typeface="Bookman Old Style" pitchFamily="18" charset="0"/>
              </a:rPr>
              <a:t>wplyw</a:t>
            </a:r>
            <a:r>
              <a:rPr lang="pl-PL" sz="2400" dirty="0">
                <a:latin typeface="Bookman Old Style" pitchFamily="18" charset="0"/>
              </a:rPr>
              <a:t>.</a:t>
            </a:r>
            <a: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pl-PL" sz="24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lang="pl-PL" sz="24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l-PL" sz="2400" dirty="0" smtClean="0">
                <a:latin typeface="Bookman Old Style" pitchFamily="18" charset="0"/>
              </a:rPr>
              <a:t>Podstawy </a:t>
            </a:r>
            <a:r>
              <a:rPr lang="pl-PL" sz="2400" dirty="0">
                <a:latin typeface="Bookman Old Style" pitchFamily="18" charset="0"/>
              </a:rPr>
              <a:t>teoretyczne </a:t>
            </a:r>
            <a:r>
              <a:rPr lang="pl-PL" sz="2400" dirty="0" smtClean="0">
                <a:latin typeface="Bookman Old Style" pitchFamily="18" charset="0"/>
              </a:rPr>
              <a:t>programu „Trzymaj </a:t>
            </a:r>
            <a:r>
              <a:rPr lang="pl-PL" sz="2400" dirty="0">
                <a:latin typeface="Bookman Old Style" pitchFamily="18" charset="0"/>
              </a:rPr>
              <a:t>formę” </a:t>
            </a:r>
            <a:r>
              <a:rPr lang="pl-PL" sz="2400" dirty="0" smtClean="0">
                <a:latin typeface="Bookman Old Style" pitchFamily="18" charset="0"/>
              </a:rPr>
              <a:t>        Poradnik </a:t>
            </a:r>
            <a:r>
              <a:rPr lang="pl-PL" sz="2400" dirty="0">
                <a:latin typeface="Bookman Old Style" pitchFamily="18" charset="0"/>
              </a:rPr>
              <a:t>dla nauczycieli</a:t>
            </a:r>
            <a:br>
              <a:rPr lang="pl-PL" sz="2400" dirty="0">
                <a:latin typeface="Bookman Old Style" pitchFamily="18" charset="0"/>
              </a:rPr>
            </a:br>
            <a:endParaRPr lang="pl-PL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64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352384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pl-PL" sz="5400" dirty="0" smtClean="0">
                <a:latin typeface="Bookman Old Style" pitchFamily="18" charset="0"/>
              </a:rPr>
              <a:t>Dziękujemy za uwagę</a:t>
            </a:r>
            <a:endParaRPr lang="pl-PL" sz="5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4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53336"/>
          </a:xfrm>
        </p:spPr>
        <p:txBody>
          <a:bodyPr>
            <a:normAutofit/>
          </a:bodyPr>
          <a:lstStyle/>
          <a:p>
            <a:pPr algn="just"/>
            <a:r>
              <a:rPr lang="pl-PL" sz="3600" dirty="0" smtClean="0">
                <a:effectLst/>
                <a:latin typeface="Bookman Old Style" pitchFamily="18" charset="0"/>
              </a:rPr>
              <a:t>Światowa Organizacja Zdrowia               w </a:t>
            </a:r>
            <a:r>
              <a:rPr lang="pl-PL" sz="3600" dirty="0">
                <a:effectLst/>
                <a:latin typeface="Bookman Old Style" pitchFamily="18" charset="0"/>
              </a:rPr>
              <a:t>swej konstytucji z 1946 roku określiła </a:t>
            </a:r>
            <a:r>
              <a:rPr lang="pl-PL" sz="3600" b="1" dirty="0">
                <a:effectLst/>
                <a:latin typeface="Bookman Old Style" pitchFamily="18" charset="0"/>
              </a:rPr>
              <a:t>zdrowie</a:t>
            </a:r>
            <a:r>
              <a:rPr lang="pl-PL" sz="3600" dirty="0">
                <a:effectLst/>
                <a:latin typeface="Bookman Old Style" pitchFamily="18" charset="0"/>
              </a:rPr>
              <a:t> jako „pełny dobrostan fizyczny, psychiczny </a:t>
            </a:r>
            <a:r>
              <a:rPr lang="pl-PL" sz="3600" dirty="0" smtClean="0">
                <a:effectLst/>
                <a:latin typeface="Bookman Old Style" pitchFamily="18" charset="0"/>
              </a:rPr>
              <a:t>              i społeczny, a </a:t>
            </a:r>
            <a:r>
              <a:rPr lang="pl-PL" sz="3600" dirty="0">
                <a:effectLst/>
                <a:latin typeface="Bookman Old Style" pitchFamily="18" charset="0"/>
              </a:rPr>
              <a:t>nie wyłącznie brak </a:t>
            </a:r>
            <a:r>
              <a:rPr lang="pl-PL" sz="3600" dirty="0" smtClean="0">
                <a:effectLst/>
                <a:latin typeface="Bookman Old Style" pitchFamily="18" charset="0"/>
              </a:rPr>
              <a:t>choroby lub </a:t>
            </a:r>
            <a:r>
              <a:rPr lang="pl-PL" sz="3600" dirty="0">
                <a:effectLst/>
                <a:latin typeface="Bookman Old Style" pitchFamily="18" charset="0"/>
              </a:rPr>
              <a:t>niedomagania</a:t>
            </a:r>
            <a:r>
              <a:rPr lang="pl-PL" sz="3600" dirty="0" smtClean="0">
                <a:effectLst/>
                <a:latin typeface="Bookman Old Style" pitchFamily="18" charset="0"/>
              </a:rPr>
              <a:t>".                       W </a:t>
            </a:r>
            <a:r>
              <a:rPr lang="pl-PL" sz="3600" dirty="0">
                <a:effectLst/>
                <a:latin typeface="Bookman Old Style" pitchFamily="18" charset="0"/>
              </a:rPr>
              <a:t>ostatnich latach definicja ta została </a:t>
            </a:r>
            <a:r>
              <a:rPr lang="pl-PL" sz="3600" dirty="0" smtClean="0">
                <a:effectLst/>
                <a:latin typeface="Bookman Old Style" pitchFamily="18" charset="0"/>
              </a:rPr>
              <a:t>uzupełniona o </a:t>
            </a:r>
            <a:r>
              <a:rPr lang="pl-PL" sz="3600" dirty="0">
                <a:effectLst/>
                <a:latin typeface="Bookman Old Style" pitchFamily="18" charset="0"/>
              </a:rPr>
              <a:t>sprawność do „prowadzenia produktywnego życia społecznego </a:t>
            </a:r>
            <a:r>
              <a:rPr lang="pl-PL" sz="3600" dirty="0" smtClean="0">
                <a:effectLst/>
                <a:latin typeface="Bookman Old Style" pitchFamily="18" charset="0"/>
              </a:rPr>
              <a:t>i </a:t>
            </a:r>
            <a:r>
              <a:rPr lang="pl-PL" sz="3600" dirty="0">
                <a:effectLst/>
                <a:latin typeface="Bookman Old Style" pitchFamily="18" charset="0"/>
              </a:rPr>
              <a:t>ekonomicznego” a także wymiar </a:t>
            </a:r>
            <a:r>
              <a:rPr lang="pl-PL" sz="3600" dirty="0" smtClean="0">
                <a:effectLst/>
                <a:latin typeface="Bookman Old Style" pitchFamily="18" charset="0"/>
              </a:rPr>
              <a:t>duchowy.</a:t>
            </a:r>
            <a:endParaRPr lang="pl-PL" sz="3600" dirty="0"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4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890666"/>
          </a:xfrm>
        </p:spPr>
        <p:txBody>
          <a:bodyPr>
            <a:noAutofit/>
          </a:bodyPr>
          <a:lstStyle/>
          <a:p>
            <a:pPr algn="just"/>
            <a:r>
              <a:rPr lang="pl-PL" sz="3000" b="0" dirty="0">
                <a:latin typeface="Bookman Old Style" pitchFamily="18" charset="0"/>
              </a:rPr>
              <a:t>Brak ruchu powoduje zaburzenia procesów metabolicznych i ma również ujemny wpływ na psychikę oraz zdolność odreagowania stresów. Naturalna potrzeba ruchu, największa w dzieciństwie, </a:t>
            </a:r>
            <a:r>
              <a:rPr lang="pl-PL" sz="3000" b="0" dirty="0" smtClean="0">
                <a:latin typeface="Bookman Old Style" pitchFamily="18" charset="0"/>
              </a:rPr>
              <a:t>                       z </a:t>
            </a:r>
            <a:r>
              <a:rPr lang="pl-PL" sz="3000" b="0" dirty="0">
                <a:latin typeface="Bookman Old Style" pitchFamily="18" charset="0"/>
              </a:rPr>
              <a:t>wiekiem maleje, lecz ciągle pozostaje ważnym czynnikiem utrzymania zdrowia, </a:t>
            </a:r>
            <a:r>
              <a:rPr lang="pl-PL" sz="3000" b="0" dirty="0" smtClean="0">
                <a:latin typeface="Bookman Old Style" pitchFamily="18" charset="0"/>
              </a:rPr>
              <a:t>młodości i </a:t>
            </a:r>
            <a:r>
              <a:rPr lang="pl-PL" sz="3000" b="0" dirty="0">
                <a:latin typeface="Bookman Old Style" pitchFamily="18" charset="0"/>
              </a:rPr>
              <a:t>zapobiegania wszystkim chorobom </a:t>
            </a:r>
            <a:r>
              <a:rPr lang="pl-PL" sz="3000" b="0" dirty="0" smtClean="0">
                <a:latin typeface="Bookman Old Style" pitchFamily="18" charset="0"/>
              </a:rPr>
              <a:t>cywilizacyjnym, wynikającym                z zaburzeń </a:t>
            </a:r>
            <a:r>
              <a:rPr lang="pl-PL" sz="3000" b="0" dirty="0">
                <a:latin typeface="Bookman Old Style" pitchFamily="18" charset="0"/>
              </a:rPr>
              <a:t>przemiany materii - </a:t>
            </a:r>
            <a:r>
              <a:rPr lang="pl-PL" sz="3000" b="0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(cukrzycy, </a:t>
            </a:r>
            <a:r>
              <a:rPr lang="pl-PL" sz="3000" b="0" dirty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miażdżycy, chorobom serca i układu krążenia).</a:t>
            </a:r>
          </a:p>
        </p:txBody>
      </p:sp>
    </p:spTree>
    <p:extLst>
      <p:ext uri="{BB962C8B-B14F-4D97-AF65-F5344CB8AC3E}">
        <p14:creationId xmlns:p14="http://schemas.microsoft.com/office/powerpoint/2010/main" val="151241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algn="just"/>
            <a:r>
              <a:rPr lang="pl-PL" dirty="0">
                <a:latin typeface="Bookman Old Style" pitchFamily="18" charset="0"/>
              </a:rPr>
              <a:t>Brak odpowiedniej aktywności ruchowej wynika z wychowania, braku nawyków rekreacyjnego uprawiania sportu. Powodem braku ruchu jest przeciążenie pracą zawodową, ograniczenia finansowe </a:t>
            </a: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>i </a:t>
            </a:r>
            <a:r>
              <a:rPr lang="pl-PL" dirty="0">
                <a:latin typeface="Bookman Old Style" pitchFamily="18" charset="0"/>
              </a:rPr>
              <a:t>organizacyjne, </a:t>
            </a:r>
            <a:r>
              <a:rPr lang="pl-PL" dirty="0" smtClean="0">
                <a:latin typeface="Bookman Old Style" pitchFamily="18" charset="0"/>
              </a:rPr>
              <a:t>spędzanie </a:t>
            </a:r>
            <a:r>
              <a:rPr lang="pl-PL" dirty="0">
                <a:latin typeface="Bookman Old Style" pitchFamily="18" charset="0"/>
              </a:rPr>
              <a:t>wolnego czasu przed telewizorem lub komputerem, brak powszechnej mody na uprawianie ćwiczeń </a:t>
            </a:r>
            <a:r>
              <a:rPr lang="pl-PL" dirty="0" smtClean="0">
                <a:latin typeface="Bookman Old Style" pitchFamily="18" charset="0"/>
              </a:rPr>
              <a:t>ruchowych.</a:t>
            </a:r>
            <a:r>
              <a:rPr lang="pl-PL" dirty="0">
                <a:latin typeface="Bookman Old Style" pitchFamily="18" charset="0"/>
              </a:rPr>
              <a:t/>
            </a:r>
            <a:br>
              <a:rPr lang="pl-PL" dirty="0">
                <a:latin typeface="Bookman Old Style" pitchFamily="18" charset="0"/>
              </a:rPr>
            </a:br>
            <a:endParaRPr lang="pl-PL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03885"/>
            <a:ext cx="8229600" cy="5760640"/>
          </a:xfrm>
        </p:spPr>
        <p:txBody>
          <a:bodyPr>
            <a:noAutofit/>
          </a:bodyPr>
          <a:lstStyle/>
          <a:p>
            <a:pPr algn="ctr"/>
            <a:r>
              <a:rPr lang="pl-PL" sz="3200" b="1" u="sng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AKTYWNOŚĆ </a:t>
            </a:r>
            <a:r>
              <a:rPr lang="pl-PL" sz="32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FIZYCZNA</a:t>
            </a: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Jest nieodłącznym atrybutem </a:t>
            </a: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życia </a:t>
            </a: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człowieka. </a:t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Wynika z wrodzonych </a:t>
            </a: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potrzeb </a:t>
            </a: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organizmu i nabytych umiejętności.</a:t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Jest niezbędnym elementem </a:t>
            </a: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zdrowego stylu </a:t>
            </a: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życia</a:t>
            </a: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b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Poprawia </a:t>
            </a: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stan naszego zdrowia                                    i samopoczucie.</a:t>
            </a:r>
            <a:b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sz="32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1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63888" y="332656"/>
            <a:ext cx="5472608" cy="5472608"/>
          </a:xfrm>
        </p:spPr>
        <p:txBody>
          <a:bodyPr>
            <a:normAutofit/>
          </a:bodyPr>
          <a:lstStyle/>
          <a:p>
            <a:r>
              <a:rPr lang="pl-PL" b="1" dirty="0">
                <a:latin typeface="Bookman Old Style" pitchFamily="18" charset="0"/>
              </a:rPr>
              <a:t>ZDROWOTNE </a:t>
            </a: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ELEMENTY</a:t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AKTYWNOŚĆI </a:t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/>
            </a:r>
            <a:br>
              <a:rPr lang="pl-PL" b="1" dirty="0" smtClean="0">
                <a:latin typeface="Bookman Old Style" pitchFamily="18" charset="0"/>
              </a:rPr>
            </a:br>
            <a:r>
              <a:rPr lang="pl-PL" b="1" dirty="0" smtClean="0">
                <a:latin typeface="Bookman Old Style" pitchFamily="18" charset="0"/>
              </a:rPr>
              <a:t>FIZYCZNEJ</a:t>
            </a:r>
            <a:endParaRPr lang="pl-PL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2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3999" cy="6984775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Korzyści płynące </a:t>
            </a: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 aktywności fizycznej:</a:t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p</a:t>
            </a: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odczas 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wysiłku fizycznego w naszym organizmie wytwarzane są endorfiny – neuroprzekaźniki (</a:t>
            </a:r>
            <a:r>
              <a:rPr kumimoji="1" lang="pl-PL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zwane „hormonami szczęścia”),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które powodują doskonały </a:t>
            </a: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nastrój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z</a:t>
            </a:r>
            <a:r>
              <a:rPr kumimoji="1" lang="en-US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większa 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się 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ogólny przepływ krwi 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dostarczanej w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odpowiedniej ilości 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                 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do tkanek 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powodując w nich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wzrost </a:t>
            </a:r>
            <a:r>
              <a:rPr kumimoji="1" lang="en-US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metabolizmu 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en-US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5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</a:t>
            </a:r>
            <a:r>
              <a:rPr kumimoji="1" lang="en-US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owoduje 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pozytywne zmiany czynnościowe </a:t>
            </a: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en-US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 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obrębie układu krążenia</a:t>
            </a: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: </a:t>
            </a:r>
            <a:r>
              <a:rPr kumimoji="1" lang="en-US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lang="pl-PL" dirty="0" smtClean="0">
                <a:latin typeface="Bookman Old Style" pitchFamily="18" charset="0"/>
              </a:rPr>
              <a:t>zwolnienie </a:t>
            </a:r>
            <a:r>
              <a:rPr lang="pl-PL" dirty="0">
                <a:latin typeface="Bookman Old Style" pitchFamily="18" charset="0"/>
              </a:rPr>
              <a:t>spoczynkowej częstości skurczów serca, czyli – u osoby zdrowej – </a:t>
            </a:r>
            <a:r>
              <a:rPr lang="pl-PL" u="sng" dirty="0">
                <a:latin typeface="Bookman Old Style" pitchFamily="18" charset="0"/>
              </a:rPr>
              <a:t>zwolnienie </a:t>
            </a:r>
            <a:r>
              <a:rPr lang="pl-PL" u="sng" dirty="0" smtClean="0">
                <a:latin typeface="Bookman Old Style" pitchFamily="18" charset="0"/>
              </a:rPr>
              <a:t>tętna,</a:t>
            </a:r>
            <a:br>
              <a:rPr lang="pl-PL" u="sng" dirty="0" smtClean="0">
                <a:latin typeface="Bookman Old Style" pitchFamily="18" charset="0"/>
              </a:rPr>
            </a:br>
            <a:r>
              <a:rPr lang="pl-PL" dirty="0" smtClean="0">
                <a:latin typeface="Bookman Old Style" pitchFamily="18" charset="0"/>
              </a:rPr>
              <a:t/>
            </a:r>
            <a:br>
              <a:rPr lang="pl-PL" dirty="0" smtClean="0">
                <a:latin typeface="Bookman Old Style" pitchFamily="18" charset="0"/>
              </a:rPr>
            </a:br>
            <a:r>
              <a:rPr kumimoji="1" lang="pl-PL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 </a:t>
            </a:r>
            <a:r>
              <a:rPr lang="pl-PL" dirty="0" smtClean="0">
                <a:latin typeface="Bookman Old Style" pitchFamily="18" charset="0"/>
              </a:rPr>
              <a:t>wpływa </a:t>
            </a:r>
            <a:r>
              <a:rPr lang="pl-PL" dirty="0">
                <a:latin typeface="Bookman Old Style" pitchFamily="18" charset="0"/>
              </a:rPr>
              <a:t>na wartość ciśnienia </a:t>
            </a:r>
            <a:r>
              <a:rPr lang="pl-PL" dirty="0" smtClean="0">
                <a:latin typeface="Bookman Old Style" pitchFamily="18" charset="0"/>
              </a:rPr>
              <a:t>tętniczego (</a:t>
            </a:r>
            <a:r>
              <a:rPr lang="pl-PL" u="sng" dirty="0" smtClean="0">
                <a:latin typeface="Bookman Old Style" pitchFamily="18" charset="0"/>
              </a:rPr>
              <a:t>wartość </a:t>
            </a:r>
            <a:r>
              <a:rPr lang="pl-PL" u="sng" dirty="0">
                <a:latin typeface="Bookman Old Style" pitchFamily="18" charset="0"/>
              </a:rPr>
              <a:t>ciśnienia skurczowego </a:t>
            </a:r>
            <a:r>
              <a:rPr lang="pl-PL" u="sng" dirty="0" smtClean="0">
                <a:latin typeface="Bookman Old Style" pitchFamily="18" charset="0"/>
              </a:rPr>
              <a:t/>
            </a:r>
            <a:br>
              <a:rPr lang="pl-PL" u="sng" dirty="0" smtClean="0">
                <a:latin typeface="Bookman Old Style" pitchFamily="18" charset="0"/>
              </a:rPr>
            </a:br>
            <a:r>
              <a:rPr lang="pl-PL" u="sng" dirty="0" smtClean="0">
                <a:latin typeface="Bookman Old Style" pitchFamily="18" charset="0"/>
              </a:rPr>
              <a:t>i </a:t>
            </a:r>
            <a:r>
              <a:rPr lang="pl-PL" u="sng" dirty="0">
                <a:latin typeface="Bookman Old Style" pitchFamily="18" charset="0"/>
              </a:rPr>
              <a:t>rozkurczowego u osób wytrenowanych są istotnie niższe, od wartości stwierdzonych </a:t>
            </a:r>
            <a:r>
              <a:rPr lang="pl-PL" u="sng" dirty="0" smtClean="0">
                <a:latin typeface="Bookman Old Style" pitchFamily="18" charset="0"/>
              </a:rPr>
              <a:t/>
            </a:r>
            <a:br>
              <a:rPr lang="pl-PL" u="sng" dirty="0" smtClean="0">
                <a:latin typeface="Bookman Old Style" pitchFamily="18" charset="0"/>
              </a:rPr>
            </a:br>
            <a:r>
              <a:rPr lang="pl-PL" u="sng" dirty="0" smtClean="0">
                <a:latin typeface="Bookman Old Style" pitchFamily="18" charset="0"/>
              </a:rPr>
              <a:t>u </a:t>
            </a:r>
            <a:r>
              <a:rPr lang="pl-PL" u="sng" dirty="0">
                <a:latin typeface="Bookman Old Style" pitchFamily="18" charset="0"/>
              </a:rPr>
              <a:t>osób nie </a:t>
            </a:r>
            <a:r>
              <a:rPr lang="pl-PL" u="sng" dirty="0" smtClean="0">
                <a:latin typeface="Bookman Old Style" pitchFamily="18" charset="0"/>
              </a:rPr>
              <a:t>ćwiczących</a:t>
            </a:r>
            <a:r>
              <a:rPr lang="pl-PL" dirty="0" smtClean="0">
                <a:latin typeface="Bookman Old Style" pitchFamily="18" charset="0"/>
              </a:rPr>
              <a:t>) </a:t>
            </a: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kumimoji="1" lang="pl-PL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</a:br>
            <a:endParaRPr lang="pl-PL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03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262</TotalTime>
  <Words>487</Words>
  <Application>Microsoft Office PowerPoint</Application>
  <PresentationFormat>Pokaz na ekranie (4:3)</PresentationFormat>
  <Paragraphs>257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Soho</vt:lpstr>
      <vt:lpstr>WPŁYW AKTYWNOŚCI FIZYCZNEJ  NA ZDROWIE CZŁOWIEKA</vt:lpstr>
      <vt:lpstr>Aktywność ruchowa – to niezbędna ilość ruchu – ćwiczeń fizycznych – potrzebna do rozwoju   i zachowania zdrowia każdego człowieka.  Prawidłowy przebieg procesów fizjologicznych i metabolicznych uwarunkowany jest koniecznością zapewnienia organizmowi człowieka optymalnej lub przynajmniej minimalnej ilości ruchu. </vt:lpstr>
      <vt:lpstr>Światowa Organizacja Zdrowia               w swej konstytucji z 1946 roku określiła zdrowie jako „pełny dobrostan fizyczny, psychiczny               i społeczny, a nie wyłącznie brak choroby lub niedomagania".                       W ostatnich latach definicja ta została uzupełniona o sprawność do „prowadzenia produktywnego życia społecznego i ekonomicznego” a także wymiar duchowy.</vt:lpstr>
      <vt:lpstr>Brak ruchu powoduje zaburzenia procesów metabolicznych i ma również ujemny wpływ na psychikę oraz zdolność odreagowania stresów. Naturalna potrzeba ruchu, największa w dzieciństwie,                        z wiekiem maleje, lecz ciągle pozostaje ważnym czynnikiem utrzymania zdrowia, młodości i zapobiegania wszystkim chorobom cywilizacyjnym, wynikającym                z zaburzeń przemiany materii - (cukrzycy, miażdżycy, chorobom serca i układu krążenia).</vt:lpstr>
      <vt:lpstr>Brak odpowiedniej aktywności ruchowej wynika z wychowania, braku nawyków rekreacyjnego uprawiania sportu. Powodem braku ruchu jest przeciążenie pracą zawodową, ograniczenia finansowe  i organizacyjne, spędzanie wolnego czasu przed telewizorem lub komputerem, brak powszechnej mody na uprawianie ćwiczeń ruchowych. </vt:lpstr>
      <vt:lpstr>AKTYWNOŚĆ FIZYCZNA Jest nieodłącznym atrybutem życia człowieka.   Wynika z wrodzonych potrzeb organizmu i nabytych umiejętności.  Jest niezbędnym elementem zdrowego stylu życia.  Poprawia stan naszego zdrowia                                    i samopoczucie. </vt:lpstr>
      <vt:lpstr>ZDROWOTNE   ELEMENTY  AKTYWNOŚĆI   FIZYCZNEJ</vt:lpstr>
      <vt:lpstr>            Korzyści płynące z aktywności fizycznej:  - podczas wysiłku fizycznego w naszym organizmie wytwarzane są endorfiny – neuroprzekaźniki (zwane „hormonami szczęścia”), które powodują doskonały nastrój  - zwiększa się ogólny przepływ krwi dostarczanej w odpowiedniej ilości                   do tkanek powodując w nich wzrost metabolizmu   </vt:lpstr>
      <vt:lpstr> powoduje pozytywne zmiany czynnościowe  w obrębie układu krążenia:    - zwolnienie spoczynkowej częstości skurczów serca, czyli – u osoby zdrowej – zwolnienie tętna,  - wpływa na wartość ciśnienia tętniczego (wartość ciśnienia skurczowego  i rozkurczowego u osób wytrenowanych są istotnie niższe, od wartości stwierdzonych  u osób nie ćwiczących)   </vt:lpstr>
      <vt:lpstr> powoduje pozytywne zmiany czynnościowe w obrębie układu krążenia (c.d.):  - zwiększenie wewnętrznej średnicy tętnic oraz naczyń krwionośnych,   - obniżenie stężenia cholesterolu,   - zmniejszenie ryzyka tworzenia się zakrzepów,  </vt:lpstr>
      <vt:lpstr> - zwiększa masę kości i stopień ich mineralizacji, zapobiegając w  wieku młodym wadom postawy  a w wieku średnim i podeszłym zapobiega dolegliwościom bólowym kręgosłupa     i osteoporozie  - poprawia koordynację nerwowo-mięśniową   - powoduje zmiany biochemiczne  i fizjologiczne – np. w wydzielaniu hormonów  (np. zmniejszenie wydzielania  i stężenia we krwi insuliny obniża ryzyko zachorowania na cukrzycę)   - zapobiega przybieraniu na wadze, powoduje zmniejszenie tkanki tłuszczowej; przyspiesza przemianę materii   </vt:lpstr>
      <vt:lpstr>- wzrasta pojemność życiowa płuc   - zwiększa się przepływ krwi przez szczytowe fragmenty płuc co ułatwia wymianę gazową  w płucach   - poprawia samopoczucie, jakość snu, łagodzi stresy    - zmniejsza się ryzyko zachorowania na niektóre choroby nowotworowe,   - zmniejsza się ryzyko przedwczesnej śmierci  </vt:lpstr>
      <vt:lpstr>  - znacznie poprawia się odporność organizmu poprzez mobilizację układu immunologicznego.   Dla wzmocnienia organizmu najlepsze są sporty wytrzymałościowe: aerobik, pływanie, uprawiane 2 - 3 razy w tygodniu.   Kilka ćwiczeń pobudzających krążenie może zapobiec rozpoczynającemu się przeziębieniu.  </vt:lpstr>
      <vt:lpstr>Aby aktywność fizyczna przynosiła odpowiednie efekty powinna być  systematyczna </vt:lpstr>
      <vt:lpstr>Wpływ aktywności fizycznej na zdrowie człowieka  jest nieoceniony w profilaktyce chorób cywilizacyjnych </vt:lpstr>
      <vt:lpstr> Zalecana dla dzieci  i młodzieży minimalna dawka aktywności ruchowej to:     1 GODZINA DZIENNIE DOWOLNEGO TYPU RUCHU  O ZWIĘKSZONEJ INTENSYWNOŚCI</vt:lpstr>
      <vt:lpstr>Obserwuje się obecnie zarówno  u młodzieży jak i u dorosłych  tendencję  do ograniczania aktywności ruchowej  Winą za to należy obciążyć zdobycze cywilizacji takie jak:  samochód, TV, komputer, zapewniające wygodną i nie męczącą rozrywkę.     </vt:lpstr>
      <vt:lpstr>Jedynie 10% dziewcząt  i 20% chłopców  uprawia jakąś dyscyplinę sportową.  </vt:lpstr>
      <vt:lpstr>Obecnie uważa się, że brak aktywności fizycznej to jeden z głównych powodów epidemii otyłości.  W podjęciu regularnych ćwiczeń osobom otyłym najbardziej przeszkadza:  - brak czasu,  - poczucie zawstydzenia,  - niemożność wykonywania intensywnych ćwiczeń,  - brak satysfakcji z ćwiczeń.  </vt:lpstr>
      <vt:lpstr> Mała aktywność fizyczna    i często niewłaściwa dieta sprzyjają:   - pogorszeniu wydolności organizmu  - wadom postawy ciała  - nadwadze i otyłości</vt:lpstr>
      <vt:lpstr>Nasze działania miały na celu znalezienie odpowiedzi na pytanie:  czy aktywność fizyczna ma wpływ na zdrowie człowieka – nie tylko w teorii. Przeprowadziliśmy więc doświadczenie, w którym brali udział uczniowie uprawiający sport i nie uprawiający sportu. </vt:lpstr>
      <vt:lpstr>Oto wyniki naszych badań: - pomiar tętna </vt:lpstr>
      <vt:lpstr>- pomiar ciśnienia</vt:lpstr>
      <vt:lpstr>                  Obserwacje  Zaobserwowaliśmy że: - tętno a) u uczniów uprawiających sport tętno przed wysiłkiem jest niższe      i jego wartości są mniej zróżnicowane  b) u uczniów uprawiających sport tętno szybciej wraca do wartości      sprzed wysiłku, a u jednej z uczennic nie uległo zmianie   -ciśnienie a) u uczniów uprawiających sport ciśnienie przed wysiłkiem jest      niższe i jego wartości są mniej zróżnicowane  b) u uczniów uprawiających sport ciśnienie szybciej wraca do     wartości sprzed wysiłku,    </vt:lpstr>
      <vt:lpstr>Wnioski: aktywność fizyczna ma korzystny wpływ na zdrowie człowieka – dzięki przeprowadzonemu eksperymentowi potwierdziliśmy, że takie parametry jak tętno i ciśnienie krwi u osób  regularnie uprawiających sport są niższe, a po wykonaniu wysiłku szybciej wracają do normy.</vt:lpstr>
      <vt:lpstr>Bibliografia: - Słownik Encyklopedyczny Biologia, Wyd. Europa 2001 - www.wychowaniefizyczne.pl - www.mediweb.pl - www.bryk.pl › Biologia › Człowiek - http://chomikuj.pl  - http://www.profesor.pl/publikacja,15286,Referaty,   Wplyw-aktywnosci-ruchowej-na-organizm-czlowieka - www.edukacja.mazowsze.pl/material.php. - http://wychowaniefizyczne.net/wplyw-aktywnosci-               fizycznej-na-zdrowie-czlowieka/ - Lucyna Kożuch „Wpływ aktywności fizycznej na zdrowie                    człowieka”     - http://spkrzywosadz.republika.pl/teksty/wplyw. - Podstawy teoretyczne programu „Trzymaj formę”         Poradnik dla nauczycieli 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WPŁYW AKTYWNOŚCI FIZYCZNEJ</dc:title>
  <dc:creator>Trabczysiaki</dc:creator>
  <cp:lastModifiedBy>Trabczysiaki</cp:lastModifiedBy>
  <cp:revision>29</cp:revision>
  <dcterms:created xsi:type="dcterms:W3CDTF">2013-04-08T17:19:55Z</dcterms:created>
  <dcterms:modified xsi:type="dcterms:W3CDTF">2013-05-23T16:19:47Z</dcterms:modified>
</cp:coreProperties>
</file>