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3" r:id="rId4"/>
    <p:sldId id="264" r:id="rId5"/>
    <p:sldId id="265" r:id="rId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8" name="Symbol zastępczy daty 27"/>
          <p:cNvSpPr>
            <a:spLocks noGrp="1"/>
          </p:cNvSpPr>
          <p:nvPr>
            <p:ph type="dt" sz="half" idx="10"/>
          </p:nvPr>
        </p:nvSpPr>
        <p:spPr/>
        <p:txBody>
          <a:bodyPr/>
          <a:lstStyle>
            <a:extLst/>
          </a:lstStyle>
          <a:p>
            <a:fld id="{2CC06B04-CFCD-4CCE-A2A4-3F67AD922E26}" type="datetimeFigureOut">
              <a:rPr lang="pl-PL" smtClean="0"/>
              <a:pPr/>
              <a:t>2015-11-24</a:t>
            </a:fld>
            <a:endParaRPr lang="pl-PL"/>
          </a:p>
        </p:txBody>
      </p:sp>
      <p:sp>
        <p:nvSpPr>
          <p:cNvPr id="17" name="Symbol zastępczy stopki 16"/>
          <p:cNvSpPr>
            <a:spLocks noGrp="1"/>
          </p:cNvSpPr>
          <p:nvPr>
            <p:ph type="ftr" sz="quarter" idx="11"/>
          </p:nvPr>
        </p:nvSpPr>
        <p:spPr/>
        <p:txBody>
          <a:bodyPr/>
          <a:lstStyle>
            <a:extLst/>
          </a:lstStyle>
          <a:p>
            <a:endParaRPr lang="pl-PL"/>
          </a:p>
        </p:txBody>
      </p:sp>
      <p:sp>
        <p:nvSpPr>
          <p:cNvPr id="29" name="Symbol zastępczy numeru slajdu 28"/>
          <p:cNvSpPr>
            <a:spLocks noGrp="1"/>
          </p:cNvSpPr>
          <p:nvPr>
            <p:ph type="sldNum" sz="quarter" idx="12"/>
          </p:nvPr>
        </p:nvSpPr>
        <p:spPr/>
        <p:txBody>
          <a:bodyPr/>
          <a:lstStyle>
            <a:extLst/>
          </a:lstStyle>
          <a:p>
            <a:fld id="{F6ABDD4F-5AA2-490A-BC3B-F27371E780A6}" type="slidenum">
              <a:rPr lang="pl-PL" smtClean="0"/>
              <a:pPr/>
              <a:t>‹#›</a:t>
            </a:fld>
            <a:endParaRPr lang="pl-PL"/>
          </a:p>
        </p:txBody>
      </p:sp>
      <p:sp>
        <p:nvSpPr>
          <p:cNvPr id="32" name="Prostokąt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Prostokąt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Prostokąt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Prostokąt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Prostokąt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ytuł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pl-PL" smtClean="0"/>
              <a:t>Kliknij, aby edytować styl</a:t>
            </a:r>
            <a:endParaRPr kumimoji="0" lang="en-US"/>
          </a:p>
        </p:txBody>
      </p:sp>
      <p:sp>
        <p:nvSpPr>
          <p:cNvPr id="9" name="Podtytuł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sp>
        <p:nvSpPr>
          <p:cNvPr id="56" name="Prostokąt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Prostokąt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Prostokąt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Prostokąt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2CC06B04-CFCD-4CCE-A2A4-3F67AD922E26}" type="datetimeFigureOut">
              <a:rPr lang="pl-PL" smtClean="0"/>
              <a:pPr/>
              <a:t>2015-11-24</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F6ABDD4F-5AA2-490A-BC3B-F27371E780A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9"/>
            <a:ext cx="1981200" cy="5851525"/>
          </a:xfrm>
        </p:spPr>
        <p:txBody>
          <a:bodyPr vert="eaVert" anchor="ct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609600" y="274639"/>
            <a:ext cx="5867400" cy="5851525"/>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2CC06B04-CFCD-4CCE-A2A4-3F67AD922E26}" type="datetimeFigureOut">
              <a:rPr lang="pl-PL" smtClean="0"/>
              <a:pPr/>
              <a:t>2015-11-24</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F6ABDD4F-5AA2-490A-BC3B-F27371E780A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2CC06B04-CFCD-4CCE-A2A4-3F67AD922E26}" type="datetimeFigureOut">
              <a:rPr lang="pl-PL" smtClean="0"/>
              <a:pPr/>
              <a:t>2015-11-24</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F6ABDD4F-5AA2-490A-BC3B-F27371E780A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14" name="Dowolny kształt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Dowolny kształt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Dowolny kształt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Dowolny kształt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Dowolny kształt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Dowolny kształt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Dowolny kształt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Dowolny kształt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Dowolny kształt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Dowolny kształt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Dowolny kształt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Dowolny kształt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Dowolny kształt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Dowolny kształt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Dowolny kształt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Symbol zastępczy tekstu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2CC06B04-CFCD-4CCE-A2A4-3F67AD922E26}" type="datetimeFigureOut">
              <a:rPr lang="pl-PL" smtClean="0"/>
              <a:pPr/>
              <a:t>2015-11-24</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F6ABDD4F-5AA2-490A-BC3B-F27371E780A6}" type="slidenum">
              <a:rPr lang="pl-PL" smtClean="0"/>
              <a:pPr/>
              <a:t>‹#›</a:t>
            </a:fld>
            <a:endParaRPr lang="pl-PL"/>
          </a:p>
        </p:txBody>
      </p:sp>
      <p:sp>
        <p:nvSpPr>
          <p:cNvPr id="7" name="Prostokąt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ytuł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pl-PL" smtClean="0"/>
              <a:t>Kliknij, aby edytować styl</a:t>
            </a:r>
            <a:endParaRPr kumimoji="0" lang="en-US"/>
          </a:p>
        </p:txBody>
      </p:sp>
      <p:sp>
        <p:nvSpPr>
          <p:cNvPr id="8" name="Prostokąt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Prostokąt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Prostokąt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Prostokąt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Prostokąt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512064"/>
            <a:ext cx="8229600" cy="914400"/>
          </a:xfrm>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2CC06B04-CFCD-4CCE-A2A4-3F67AD922E26}" type="datetimeFigureOut">
              <a:rPr lang="pl-PL" smtClean="0"/>
              <a:pPr/>
              <a:t>2015-11-24</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F6ABDD4F-5AA2-490A-BC3B-F27371E780A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5" name="Prostokąt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ytuł 1"/>
          <p:cNvSpPr>
            <a:spLocks noGrp="1"/>
          </p:cNvSpPr>
          <p:nvPr>
            <p:ph type="title"/>
          </p:nvPr>
        </p:nvSpPr>
        <p:spPr>
          <a:xfrm>
            <a:off x="504824" y="512064"/>
            <a:ext cx="7772400" cy="914400"/>
          </a:xfrm>
        </p:spPr>
        <p:txBody>
          <a:bodyPr anchor="t"/>
          <a:lstStyle>
            <a:lvl1pPr>
              <a:defRPr sz="4000"/>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2CC06B04-CFCD-4CCE-A2A4-3F67AD922E26}" type="datetimeFigureOut">
              <a:rPr lang="pl-PL" smtClean="0"/>
              <a:pPr/>
              <a:t>2015-11-24</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F6ABDD4F-5AA2-490A-BC3B-F27371E780A6}" type="slidenum">
              <a:rPr lang="pl-PL" smtClean="0"/>
              <a:pPr/>
              <a:t>‹#›</a:t>
            </a:fld>
            <a:endParaRPr lang="pl-PL"/>
          </a:p>
        </p:txBody>
      </p:sp>
      <p:sp>
        <p:nvSpPr>
          <p:cNvPr id="16" name="Prostokąt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Prostokąt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Prostokąt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Prostokąt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Prostokąt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Prostokąt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Prostokąt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Prostokąt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Prostokąt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914400" y="512064"/>
            <a:ext cx="7772400" cy="914400"/>
          </a:xfrm>
        </p:spPr>
        <p:txBody>
          <a:bodyPr/>
          <a:lstStyle>
            <a:lvl1pPr>
              <a:defRPr sz="4000" cap="none" baseline="0"/>
            </a:lvl1pPr>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extLst/>
          </a:lstStyle>
          <a:p>
            <a:fld id="{2CC06B04-CFCD-4CCE-A2A4-3F67AD922E26}" type="datetimeFigureOut">
              <a:rPr lang="pl-PL" smtClean="0"/>
              <a:pPr/>
              <a:t>2015-11-24</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F6ABDD4F-5AA2-490A-BC3B-F27371E780A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2CC06B04-CFCD-4CCE-A2A4-3F67AD922E26}" type="datetimeFigureOut">
              <a:rPr lang="pl-PL" smtClean="0"/>
              <a:pPr/>
              <a:t>2015-11-24</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F6ABDD4F-5AA2-490A-BC3B-F27371E780A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85800" y="273050"/>
            <a:ext cx="8229600" cy="1162050"/>
          </a:xfrm>
        </p:spPr>
        <p:txBody>
          <a:bodyPr anchor="ctr"/>
          <a:lstStyle>
            <a:lvl1pPr algn="l">
              <a:buNone/>
              <a:defRPr sz="3600" b="0"/>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2CC06B04-CFCD-4CCE-A2A4-3F67AD922E26}" type="datetimeFigureOut">
              <a:rPr lang="pl-PL" smtClean="0"/>
              <a:pPr/>
              <a:t>2015-11-24</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F6ABDD4F-5AA2-490A-BC3B-F27371E780A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8" name="Prostokąt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Łącznik prosty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upa 9"/>
          <p:cNvGrpSpPr/>
          <p:nvPr/>
        </p:nvGrpSpPr>
        <p:grpSpPr>
          <a:xfrm rot="5400000">
            <a:off x="8514581" y="1219200"/>
            <a:ext cx="132763" cy="128466"/>
            <a:chOff x="6668087" y="1297746"/>
            <a:chExt cx="161840" cy="156602"/>
          </a:xfrm>
        </p:grpSpPr>
        <p:cxnSp>
          <p:nvCxnSpPr>
            <p:cNvPr id="15" name="Łącznik prosty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Łącznik prosty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Łącznik prosty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ytuł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pl-PL" smtClean="0"/>
              <a:t>Kliknij, aby edytować styl</a:t>
            </a:r>
            <a:endParaRPr kumimoji="0" lang="en-US"/>
          </a:p>
        </p:txBody>
      </p:sp>
      <p:sp>
        <p:nvSpPr>
          <p:cNvPr id="3" name="Symbol zastępczy obrazu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pl-PL" smtClean="0"/>
              <a:t>Kliknij ikonę, aby dodać obraz</a:t>
            </a:r>
            <a:endParaRPr kumimoji="0" lang="en-US"/>
          </a:p>
        </p:txBody>
      </p:sp>
      <p:sp>
        <p:nvSpPr>
          <p:cNvPr id="4" name="Symbol zastępczy tekstu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grpSp>
        <p:nvGrpSpPr>
          <p:cNvPr id="14" name="Grupa 13"/>
          <p:cNvGrpSpPr/>
          <p:nvPr/>
        </p:nvGrpSpPr>
        <p:grpSpPr>
          <a:xfrm rot="5400000">
            <a:off x="8666981" y="1371600"/>
            <a:ext cx="132763" cy="128466"/>
            <a:chOff x="6668087" y="1297746"/>
            <a:chExt cx="161840" cy="156602"/>
          </a:xfrm>
        </p:grpSpPr>
        <p:cxnSp>
          <p:nvCxnSpPr>
            <p:cNvPr id="11" name="Łącznik prosty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Łącznik prosty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Łącznik prosty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upa 17"/>
          <p:cNvGrpSpPr/>
          <p:nvPr/>
        </p:nvGrpSpPr>
        <p:grpSpPr>
          <a:xfrm rot="5400000">
            <a:off x="8320088" y="1474763"/>
            <a:ext cx="132763" cy="128466"/>
            <a:chOff x="6668087" y="1297746"/>
            <a:chExt cx="161840" cy="156602"/>
          </a:xfrm>
        </p:grpSpPr>
        <p:cxnSp>
          <p:nvCxnSpPr>
            <p:cNvPr id="19" name="Łącznik prosty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Łącznik prosty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Łącznik prosty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Symbol zastępczy daty 4"/>
          <p:cNvSpPr>
            <a:spLocks noGrp="1"/>
          </p:cNvSpPr>
          <p:nvPr>
            <p:ph type="dt" sz="half" idx="10"/>
          </p:nvPr>
        </p:nvSpPr>
        <p:spPr>
          <a:xfrm>
            <a:off x="6477000" y="55499"/>
            <a:ext cx="2133600" cy="365125"/>
          </a:xfrm>
        </p:spPr>
        <p:txBody>
          <a:bodyPr/>
          <a:lstStyle>
            <a:extLst/>
          </a:lstStyle>
          <a:p>
            <a:fld id="{2CC06B04-CFCD-4CCE-A2A4-3F67AD922E26}" type="datetimeFigureOut">
              <a:rPr lang="pl-PL" smtClean="0"/>
              <a:pPr/>
              <a:t>2015-11-24</a:t>
            </a:fld>
            <a:endParaRPr lang="pl-PL"/>
          </a:p>
        </p:txBody>
      </p:sp>
      <p:sp>
        <p:nvSpPr>
          <p:cNvPr id="6" name="Symbol zastępczy stopki 5"/>
          <p:cNvSpPr>
            <a:spLocks noGrp="1"/>
          </p:cNvSpPr>
          <p:nvPr>
            <p:ph type="ftr" sz="quarter" idx="11"/>
          </p:nvPr>
        </p:nvSpPr>
        <p:spPr>
          <a:xfrm>
            <a:off x="914400" y="55499"/>
            <a:ext cx="5562600" cy="365125"/>
          </a:xfrm>
        </p:spPr>
        <p:txBody>
          <a:bodyPr/>
          <a:lstStyle>
            <a:extLst/>
          </a:lstStyle>
          <a:p>
            <a:endParaRPr lang="pl-PL"/>
          </a:p>
        </p:txBody>
      </p:sp>
      <p:sp>
        <p:nvSpPr>
          <p:cNvPr id="7" name="Symbol zastępczy numeru slajdu 6"/>
          <p:cNvSpPr>
            <a:spLocks noGrp="1"/>
          </p:cNvSpPr>
          <p:nvPr>
            <p:ph type="sldNum" sz="quarter" idx="12"/>
          </p:nvPr>
        </p:nvSpPr>
        <p:spPr>
          <a:xfrm>
            <a:off x="8610600" y="55499"/>
            <a:ext cx="457200" cy="365125"/>
          </a:xfrm>
        </p:spPr>
        <p:txBody>
          <a:bodyPr/>
          <a:lstStyle>
            <a:extLst/>
          </a:lstStyle>
          <a:p>
            <a:fld id="{F6ABDD4F-5AA2-490A-BC3B-F27371E780A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Prostokąt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Prostokąt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Prostokąt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stokąt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Prostokąt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Prostokąt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Prostokąt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Prostokąt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Prostokąt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Symbol zastępczy tytułu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pl-PL" smtClean="0"/>
              <a:t>Kliknij, aby edytować styl</a:t>
            </a:r>
            <a:endParaRPr kumimoji="0" lang="en-US"/>
          </a:p>
        </p:txBody>
      </p:sp>
      <p:sp>
        <p:nvSpPr>
          <p:cNvPr id="13" name="Symbol zastępczy tekstu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2CC06B04-CFCD-4CCE-A2A4-3F67AD922E26}" type="datetimeFigureOut">
              <a:rPr lang="pl-PL" smtClean="0"/>
              <a:pPr/>
              <a:t>2015-11-24</a:t>
            </a:fld>
            <a:endParaRPr lang="pl-PL"/>
          </a:p>
        </p:txBody>
      </p:sp>
      <p:sp>
        <p:nvSpPr>
          <p:cNvPr id="3" name="Symbol zastępczy stopki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pl-PL"/>
          </a:p>
        </p:txBody>
      </p:sp>
      <p:sp>
        <p:nvSpPr>
          <p:cNvPr id="23" name="Symbol zastępczy numeru slajdu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F6ABDD4F-5AA2-490A-BC3B-F27371E780A6}"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hyperlink" Target="https://pl.wikipedia.org/wiki/1409" TargetMode="External"/><Relationship Id="rId7" Type="http://schemas.openxmlformats.org/officeDocument/2006/relationships/hyperlink" Target="https://pl.wikipedia.org/wiki/Zamek_w_Nidzicy" TargetMode="External"/><Relationship Id="rId2" Type="http://schemas.openxmlformats.org/officeDocument/2006/relationships/hyperlink" Target="https://pl.wikipedia.org/wiki/1370" TargetMode="External"/><Relationship Id="rId1" Type="http://schemas.openxmlformats.org/officeDocument/2006/relationships/slideLayout" Target="../slideLayouts/slideLayout8.xml"/><Relationship Id="rId6" Type="http://schemas.openxmlformats.org/officeDocument/2006/relationships/hyperlink" Target="https://pl.wikipedia.org/wiki/Zwi%C4%85zek_Pruski" TargetMode="External"/><Relationship Id="rId5" Type="http://schemas.openxmlformats.org/officeDocument/2006/relationships/hyperlink" Target="https://pl.wikipedia.org/wiki/1414" TargetMode="External"/><Relationship Id="rId4" Type="http://schemas.openxmlformats.org/officeDocument/2006/relationships/hyperlink" Target="https://pl.wikipedia.org/wiki/Prokurator_krzy%C5%BCacki"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pl.wikipedia.org/wiki/Warownia" TargetMode="External"/><Relationship Id="rId13" Type="http://schemas.openxmlformats.org/officeDocument/2006/relationships/hyperlink" Target="https://pl.wikipedia.org/wiki/Wielcy_mistrzowie_zakonu_krzy%C5%BCackiego" TargetMode="External"/><Relationship Id="rId18" Type="http://schemas.openxmlformats.org/officeDocument/2006/relationships/hyperlink" Target="https://pl.wikipedia.org/wiki/Komisja_Morska" TargetMode="External"/><Relationship Id="rId26" Type="http://schemas.openxmlformats.org/officeDocument/2006/relationships/hyperlink" Target="https://pl.wikipedia.org/wiki/Mury_miejskie" TargetMode="External"/><Relationship Id="rId3" Type="http://schemas.openxmlformats.org/officeDocument/2006/relationships/hyperlink" Target="https://pl.wikipedia.org/wiki/Zamek" TargetMode="External"/><Relationship Id="rId21" Type="http://schemas.openxmlformats.org/officeDocument/2006/relationships/hyperlink" Target="https://pl.wikipedia.org/wiki/Rejestr_zabytk%C3%B3w" TargetMode="External"/><Relationship Id="rId34" Type="http://schemas.openxmlformats.org/officeDocument/2006/relationships/hyperlink" Target="https://pl.wikipedia.org/wiki/Architektura_%C5%9Bredniowiecza" TargetMode="External"/><Relationship Id="rId7" Type="http://schemas.openxmlformats.org/officeDocument/2006/relationships/hyperlink" Target="https://pl.wikipedia.org/wiki/Gotyk_ceglany" TargetMode="External"/><Relationship Id="rId12" Type="http://schemas.openxmlformats.org/officeDocument/2006/relationships/hyperlink" Target="https://pl.wikipedia.org/wiki/Komtur" TargetMode="External"/><Relationship Id="rId17" Type="http://schemas.openxmlformats.org/officeDocument/2006/relationships/hyperlink" Target="https://pl.wikipedia.org/wiki/Prusy_Kr%C3%B3lewskie" TargetMode="External"/><Relationship Id="rId25" Type="http://schemas.openxmlformats.org/officeDocument/2006/relationships/hyperlink" Target="https://pl.wikipedia.org/wiki/Lokacja_(historia)" TargetMode="External"/><Relationship Id="rId33" Type="http://schemas.openxmlformats.org/officeDocument/2006/relationships/hyperlink" Target="https://pl.wikipedia.org/wiki/Gdanisko" TargetMode="External"/><Relationship Id="rId2" Type="http://schemas.openxmlformats.org/officeDocument/2006/relationships/hyperlink" Target="https://pl.wikipedia.org/wiki/J%C4%99zyk_niemiecki" TargetMode="External"/><Relationship Id="rId16" Type="http://schemas.openxmlformats.org/officeDocument/2006/relationships/hyperlink" Target="https://pl.wikipedia.org/wiki/Zamek_w_Malborku" TargetMode="External"/><Relationship Id="rId20" Type="http://schemas.openxmlformats.org/officeDocument/2006/relationships/hyperlink" Target="https://pl.wikipedia.org/wiki/Rekonstrukcja_(architektura)" TargetMode="External"/><Relationship Id="rId29" Type="http://schemas.openxmlformats.org/officeDocument/2006/relationships/hyperlink" Target="https://pl.wikipedia.org/wiki/Wa%C5%82_(fortyfikacja)" TargetMode="External"/><Relationship Id="rId1" Type="http://schemas.openxmlformats.org/officeDocument/2006/relationships/slideLayout" Target="../slideLayouts/slideLayout8.xml"/><Relationship Id="rId6" Type="http://schemas.openxmlformats.org/officeDocument/2006/relationships/hyperlink" Target="https://pl.wikipedia.org/wiki/Gotyk" TargetMode="External"/><Relationship Id="rId11" Type="http://schemas.openxmlformats.org/officeDocument/2006/relationships/hyperlink" Target="https://pl.wikipedia.org/wiki/Klasztor" TargetMode="External"/><Relationship Id="rId24" Type="http://schemas.openxmlformats.org/officeDocument/2006/relationships/hyperlink" Target="https://pl.wikipedia.org/wiki/Muzeum_Zamkowe_w_Malborku" TargetMode="External"/><Relationship Id="rId32" Type="http://schemas.openxmlformats.org/officeDocument/2006/relationships/hyperlink" Target="https://pl.wikipedia.org/wiki/Kru%C5%BCganek" TargetMode="External"/><Relationship Id="rId5" Type="http://schemas.openxmlformats.org/officeDocument/2006/relationships/hyperlink" Target="https://pl.wikipedia.org/wiki/Nogat" TargetMode="External"/><Relationship Id="rId15" Type="http://schemas.openxmlformats.org/officeDocument/2006/relationships/hyperlink" Target="https://pl.wikipedia.org/wiki/Kr%C3%B3l_Polski" TargetMode="External"/><Relationship Id="rId23" Type="http://schemas.openxmlformats.org/officeDocument/2006/relationships/hyperlink" Target="https://pl.wikipedia.org/wiki/Lista_%C5%9Bwiatowego_dziedzictwa_UNESCO" TargetMode="External"/><Relationship Id="rId28" Type="http://schemas.openxmlformats.org/officeDocument/2006/relationships/hyperlink" Target="https://pl.wikipedia.org/wiki/System_obronny" TargetMode="External"/><Relationship Id="rId10" Type="http://schemas.openxmlformats.org/officeDocument/2006/relationships/hyperlink" Target="https://pl.wikipedia.org/wiki/Zakon_krzy%C5%BCacki" TargetMode="External"/><Relationship Id="rId19" Type="http://schemas.openxmlformats.org/officeDocument/2006/relationships/hyperlink" Target="https://pl.wikipedia.org/wiki/Kr%C3%B3lestwo_Prus" TargetMode="External"/><Relationship Id="rId31" Type="http://schemas.openxmlformats.org/officeDocument/2006/relationships/hyperlink" Target="https://pl.wikipedia.org/wiki/Dzie%C5%82o_rogowe" TargetMode="External"/><Relationship Id="rId4" Type="http://schemas.openxmlformats.org/officeDocument/2006/relationships/hyperlink" Target="https://pl.wikipedia.org/wiki/Malbork" TargetMode="External"/><Relationship Id="rId9" Type="http://schemas.openxmlformats.org/officeDocument/2006/relationships/hyperlink" Target="https://pl.wikipedia.org/wiki/Fosa" TargetMode="External"/><Relationship Id="rId14" Type="http://schemas.openxmlformats.org/officeDocument/2006/relationships/hyperlink" Target="https://pl.wikipedia.org/wiki/Prusy_Zakonne" TargetMode="External"/><Relationship Id="rId22" Type="http://schemas.openxmlformats.org/officeDocument/2006/relationships/hyperlink" Target="https://pl.wikipedia.org/wiki/Pomnik_historii" TargetMode="External"/><Relationship Id="rId27" Type="http://schemas.openxmlformats.org/officeDocument/2006/relationships/hyperlink" Target="https://pl.wikipedia.org/wiki/Mur_obronny" TargetMode="External"/><Relationship Id="rId30" Type="http://schemas.openxmlformats.org/officeDocument/2006/relationships/hyperlink" Target="https://pl.wikipedia.org/wiki/Bastion" TargetMode="External"/><Relationship Id="rId35" Type="http://schemas.openxmlformats.org/officeDocument/2006/relationships/image" Target="../media/image3.jpeg"/></Relationships>
</file>

<file path=ppt/slides/_rels/slide4.xml.rels><?xml version="1.0" encoding="UTF-8" standalone="yes"?>
<Relationships xmlns="http://schemas.openxmlformats.org/package/2006/relationships"><Relationship Id="rId8" Type="http://schemas.openxmlformats.org/officeDocument/2006/relationships/hyperlink" Target="https://pl.wikipedia.org/wiki/Kru%C5%BCganek" TargetMode="External"/><Relationship Id="rId13" Type="http://schemas.openxmlformats.org/officeDocument/2006/relationships/hyperlink" Target="https://pl.wikipedia.org/wiki/Wie%C5%BCa" TargetMode="External"/><Relationship Id="rId3" Type="http://schemas.openxmlformats.org/officeDocument/2006/relationships/hyperlink" Target="https://pl.wikipedia.org/wiki/Orneta" TargetMode="External"/><Relationship Id="rId7" Type="http://schemas.openxmlformats.org/officeDocument/2006/relationships/hyperlink" Target="https://pl.wikipedia.org/wiki/Henryk_Sorbom" TargetMode="External"/><Relationship Id="rId12" Type="http://schemas.openxmlformats.org/officeDocument/2006/relationships/hyperlink" Target="https://pl.wikipedia.org/wiki/Fosa" TargetMode="External"/><Relationship Id="rId17" Type="http://schemas.openxmlformats.org/officeDocument/2006/relationships/image" Target="../media/image4.jpeg"/><Relationship Id="rId2" Type="http://schemas.openxmlformats.org/officeDocument/2006/relationships/hyperlink" Target="https://pl.wikipedia.org/wiki/Zamek_biskup%C3%B3w_warmi%C5%84skich_w_Lidzbarku_Warmi%C5%84skim" TargetMode="External"/><Relationship Id="rId16" Type="http://schemas.openxmlformats.org/officeDocument/2006/relationships/hyperlink" Target="https://pl.wikipedia.org/wiki/%C5%81ukasz_Watzenrode" TargetMode="External"/><Relationship Id="rId1" Type="http://schemas.openxmlformats.org/officeDocument/2006/relationships/slideLayout" Target="../slideLayouts/slideLayout8.xml"/><Relationship Id="rId6" Type="http://schemas.openxmlformats.org/officeDocument/2006/relationships/hyperlink" Target="https://pl.wikipedia.org/wiki/Herman_z_Pragi" TargetMode="External"/><Relationship Id="rId11" Type="http://schemas.openxmlformats.org/officeDocument/2006/relationships/hyperlink" Target="https://pl.wikipedia.org/w/index.php?title=Sucha_fosa&amp;action=edit&amp;redlink=1" TargetMode="External"/><Relationship Id="rId5" Type="http://schemas.openxmlformats.org/officeDocument/2006/relationships/hyperlink" Target="https://pl.wikipedia.org/wiki/Biskupi_warmi%C5%84scy" TargetMode="External"/><Relationship Id="rId15" Type="http://schemas.openxmlformats.org/officeDocument/2006/relationships/hyperlink" Target="https://pl.wikipedia.org/wiki/1442" TargetMode="External"/><Relationship Id="rId10" Type="http://schemas.openxmlformats.org/officeDocument/2006/relationships/hyperlink" Target="https://pl.wikipedia.org/wiki/Symsarna" TargetMode="External"/><Relationship Id="rId4" Type="http://schemas.openxmlformats.org/officeDocument/2006/relationships/hyperlink" Target="https://pl.wikipedia.org/wiki/Lidzbark_Warmi%C5%84ski" TargetMode="External"/><Relationship Id="rId9" Type="http://schemas.openxmlformats.org/officeDocument/2006/relationships/hyperlink" Target="https://pl.wikipedia.org/wiki/%C5%81yna" TargetMode="External"/><Relationship Id="rId14" Type="http://schemas.openxmlformats.org/officeDocument/2006/relationships/hyperlink" Target="https://pl.wikipedia.org/wiki/Konsola_(architektura)"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928662" y="4429132"/>
            <a:ext cx="7772400" cy="1975104"/>
          </a:xfrm>
        </p:spPr>
        <p:txBody>
          <a:bodyPr/>
          <a:lstStyle/>
          <a:p>
            <a:pPr algn="ctr"/>
            <a:r>
              <a:rPr lang="pl-PL" dirty="0" smtClean="0"/>
              <a:t>NA Warmii i Mazurach</a:t>
            </a:r>
            <a:br>
              <a:rPr lang="pl-PL" dirty="0" smtClean="0"/>
            </a:br>
            <a:endParaRPr lang="pl-PL" dirty="0"/>
          </a:p>
        </p:txBody>
      </p:sp>
      <p:sp>
        <p:nvSpPr>
          <p:cNvPr id="3" name="Podtytuł 2"/>
          <p:cNvSpPr>
            <a:spLocks noGrp="1"/>
          </p:cNvSpPr>
          <p:nvPr>
            <p:ph type="subTitle" idx="1"/>
          </p:nvPr>
        </p:nvSpPr>
        <p:spPr/>
        <p:txBody>
          <a:bodyPr>
            <a:normAutofit/>
          </a:bodyPr>
          <a:lstStyle/>
          <a:p>
            <a:pPr algn="ctr"/>
            <a:r>
              <a:rPr lang="pl-PL" sz="4800" dirty="0" smtClean="0"/>
              <a:t>Zamki Krzyżackie</a:t>
            </a:r>
            <a:endParaRPr lang="pl-PL" sz="4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Zamek w Nidzicy</a:t>
            </a:r>
            <a:endParaRPr lang="pl-PL" dirty="0"/>
          </a:p>
        </p:txBody>
      </p:sp>
      <p:sp>
        <p:nvSpPr>
          <p:cNvPr id="3" name="Symbol zastępczy tekstu 2"/>
          <p:cNvSpPr>
            <a:spLocks noGrp="1"/>
          </p:cNvSpPr>
          <p:nvPr>
            <p:ph type="body" idx="2"/>
          </p:nvPr>
        </p:nvSpPr>
        <p:spPr/>
        <p:txBody>
          <a:bodyPr>
            <a:normAutofit fontScale="62500" lnSpcReduction="20000"/>
          </a:bodyPr>
          <a:lstStyle/>
          <a:p>
            <a:r>
              <a:rPr lang="pl-PL" dirty="0" smtClean="0"/>
              <a:t>Budowę zamku rozpoczęto około </a:t>
            </a:r>
            <a:r>
              <a:rPr lang="pl-PL" dirty="0" smtClean="0">
                <a:hlinkClick r:id="rId2" tooltip="1370"/>
              </a:rPr>
              <a:t>1370</a:t>
            </a:r>
            <a:r>
              <a:rPr lang="pl-PL" dirty="0" smtClean="0"/>
              <a:t> r., a w </a:t>
            </a:r>
            <a:r>
              <a:rPr lang="pl-PL" dirty="0" smtClean="0">
                <a:hlinkClick r:id="rId3" tooltip="1409"/>
              </a:rPr>
              <a:t>1409</a:t>
            </a:r>
            <a:r>
              <a:rPr lang="pl-PL" dirty="0" smtClean="0"/>
              <a:t> roku rezydował już w nim </a:t>
            </a:r>
            <a:r>
              <a:rPr lang="pl-PL" dirty="0" smtClean="0">
                <a:hlinkClick r:id="rId4" tooltip="Prokurator krzyżacki"/>
              </a:rPr>
              <a:t>krzyżacki prokurator</a:t>
            </a:r>
            <a:r>
              <a:rPr lang="pl-PL" dirty="0" smtClean="0"/>
              <a:t>. W dniu 12 lipca 1410 roku w drodze z armią w głąb Państwa Krzyżackiego nieobroniony zamek został zajęty przez wojska polskie. Podczas wojny głodowej w </a:t>
            </a:r>
            <a:r>
              <a:rPr lang="pl-PL" dirty="0" smtClean="0">
                <a:hlinkClick r:id="rId5" tooltip="1414"/>
              </a:rPr>
              <a:t>1414</a:t>
            </a:r>
            <a:r>
              <a:rPr lang="pl-PL" dirty="0" smtClean="0"/>
              <a:t> roku zamek obległo polskie rycerstwo i 6 lipca zdobyło po ośmiu dniach oblężenia. W 1454 roku zamek zajął propolski </a:t>
            </a:r>
            <a:r>
              <a:rPr lang="pl-PL" dirty="0" smtClean="0">
                <a:hlinkClick r:id="rId6" tooltip="Związek Pruski"/>
              </a:rPr>
              <a:t>Związek Pruski</a:t>
            </a:r>
            <a:r>
              <a:rPr lang="pl-PL" dirty="0" smtClean="0"/>
              <a:t> i w lutym 1455 roku przekazał czeskim wojskom zaciężnym pod wodzą Jana </a:t>
            </a:r>
            <a:r>
              <a:rPr lang="pl-PL" dirty="0" err="1" smtClean="0"/>
              <a:t>Koldy</a:t>
            </a:r>
            <a:r>
              <a:rPr lang="pl-PL" dirty="0" smtClean="0"/>
              <a:t> z </a:t>
            </a:r>
            <a:r>
              <a:rPr lang="pl-PL" dirty="0" err="1" smtClean="0"/>
              <a:t>Žampachu</a:t>
            </a:r>
            <a:r>
              <a:rPr lang="pl-PL" dirty="0" smtClean="0"/>
              <a:t>, którzy odparli 28 kwietnia najazd wojsk krzyżackich</a:t>
            </a:r>
            <a:r>
              <a:rPr lang="pl-PL" baseline="30000" dirty="0" smtClean="0">
                <a:hlinkClick r:id="rId7"/>
              </a:rPr>
              <a:t>[1]</a:t>
            </a:r>
            <a:r>
              <a:rPr lang="pl-PL" dirty="0" smtClean="0"/>
              <a:t>. W 1517 roku rozbudowano i umocniono przedzamcze. W 1784 roku spłonęło przedzamcze. W 1812 roku zamek zdewastowały wojska francuskie. W latach 1828-1830 zamek przebudowano na sąd i więzienie. W zimie 1945 roku wojska radzieckie zbombardowały zamek, który do odbudowy w latach 1961-1965 pozostawał ruiną.</a:t>
            </a:r>
            <a:endParaRPr lang="pl-PL" dirty="0"/>
          </a:p>
        </p:txBody>
      </p:sp>
      <p:sp>
        <p:nvSpPr>
          <p:cNvPr id="4" name="Symbol zastępczy zawartości 3"/>
          <p:cNvSpPr>
            <a:spLocks noGrp="1"/>
          </p:cNvSpPr>
          <p:nvPr>
            <p:ph sz="half" idx="1"/>
          </p:nvPr>
        </p:nvSpPr>
        <p:spPr/>
        <p:txBody>
          <a:bodyPr>
            <a:noAutofit/>
          </a:bodyPr>
          <a:lstStyle/>
          <a:p>
            <a:pPr>
              <a:buNone/>
            </a:pPr>
            <a:endParaRPr lang="pl-PL" dirty="0"/>
          </a:p>
        </p:txBody>
      </p:sp>
      <p:pic>
        <p:nvPicPr>
          <p:cNvPr id="1028" name="Picture 4" descr="http://m.wm.pl/2015/06/orig/zamek-w-nidzicy-250617.jpg"/>
          <p:cNvPicPr>
            <a:picLocks noChangeAspect="1" noChangeArrowheads="1"/>
          </p:cNvPicPr>
          <p:nvPr/>
        </p:nvPicPr>
        <p:blipFill>
          <a:blip r:embed="rId8"/>
          <a:srcRect/>
          <a:stretch>
            <a:fillRect/>
          </a:stretch>
        </p:blipFill>
        <p:spPr bwMode="auto">
          <a:xfrm>
            <a:off x="3643306" y="2143116"/>
            <a:ext cx="4914864" cy="368614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Zamek w Malborku</a:t>
            </a:r>
            <a:endParaRPr lang="pl-PL" dirty="0"/>
          </a:p>
        </p:txBody>
      </p:sp>
      <p:sp>
        <p:nvSpPr>
          <p:cNvPr id="3" name="Symbol zastępczy tekstu 2"/>
          <p:cNvSpPr>
            <a:spLocks noGrp="1"/>
          </p:cNvSpPr>
          <p:nvPr>
            <p:ph type="body" idx="2"/>
          </p:nvPr>
        </p:nvSpPr>
        <p:spPr/>
        <p:txBody>
          <a:bodyPr>
            <a:normAutofit fontScale="40000" lnSpcReduction="20000"/>
          </a:bodyPr>
          <a:lstStyle/>
          <a:p>
            <a:r>
              <a:rPr lang="pl-PL" b="1" dirty="0" smtClean="0"/>
              <a:t>Zamek w Malborku</a:t>
            </a:r>
            <a:r>
              <a:rPr lang="pl-PL" dirty="0" smtClean="0"/>
              <a:t> (</a:t>
            </a:r>
            <a:r>
              <a:rPr lang="pl-PL" dirty="0" err="1" smtClean="0">
                <a:hlinkClick r:id="rId2" tooltip="Język niemiecki"/>
              </a:rPr>
              <a:t>niem</a:t>
            </a:r>
            <a:r>
              <a:rPr lang="pl-PL" dirty="0" smtClean="0">
                <a:hlinkClick r:id="rId2" tooltip="Język niemiecki"/>
              </a:rPr>
              <a:t>.</a:t>
            </a:r>
            <a:r>
              <a:rPr lang="pl-PL" dirty="0" smtClean="0"/>
              <a:t> </a:t>
            </a:r>
            <a:r>
              <a:rPr lang="pl-PL" i="1" dirty="0" err="1" smtClean="0"/>
              <a:t>Ordensburg</a:t>
            </a:r>
            <a:r>
              <a:rPr lang="pl-PL" i="1" dirty="0" smtClean="0"/>
              <a:t> </a:t>
            </a:r>
            <a:r>
              <a:rPr lang="pl-PL" i="1" dirty="0" err="1" smtClean="0"/>
              <a:t>Marienburg</a:t>
            </a:r>
            <a:r>
              <a:rPr lang="pl-PL" dirty="0" smtClean="0"/>
              <a:t>) – </a:t>
            </a:r>
            <a:r>
              <a:rPr lang="pl-PL" dirty="0" smtClean="0">
                <a:hlinkClick r:id="rId3" tooltip="Zamek"/>
              </a:rPr>
              <a:t>zamek</a:t>
            </a:r>
            <a:r>
              <a:rPr lang="pl-PL" dirty="0" smtClean="0"/>
              <a:t> w </a:t>
            </a:r>
            <a:r>
              <a:rPr lang="pl-PL" dirty="0" smtClean="0">
                <a:hlinkClick r:id="rId4" tooltip="Malbork"/>
              </a:rPr>
              <a:t>Malborku</a:t>
            </a:r>
            <a:r>
              <a:rPr lang="pl-PL" dirty="0" smtClean="0"/>
              <a:t>, na prawym brzegu </a:t>
            </a:r>
            <a:r>
              <a:rPr lang="pl-PL" dirty="0" smtClean="0">
                <a:hlinkClick r:id="rId5" tooltip="Nogat"/>
              </a:rPr>
              <a:t>Nogatu</a:t>
            </a:r>
            <a:r>
              <a:rPr lang="pl-PL" dirty="0" smtClean="0"/>
              <a:t>, </a:t>
            </a:r>
            <a:r>
              <a:rPr lang="pl-PL" dirty="0" smtClean="0">
                <a:hlinkClick r:id="rId6" tooltip="Gotyk"/>
              </a:rPr>
              <a:t>gotycki</a:t>
            </a:r>
            <a:r>
              <a:rPr lang="pl-PL" dirty="0" smtClean="0"/>
              <a:t>, </a:t>
            </a:r>
            <a:r>
              <a:rPr lang="pl-PL" dirty="0" smtClean="0">
                <a:hlinkClick r:id="rId7" tooltip="Gotyk ceglany"/>
              </a:rPr>
              <a:t>ceglany</a:t>
            </a:r>
            <a:r>
              <a:rPr lang="pl-PL" dirty="0" smtClean="0"/>
              <a:t>, </a:t>
            </a:r>
            <a:r>
              <a:rPr lang="pl-PL" dirty="0" smtClean="0">
                <a:hlinkClick r:id="rId8" tooltip="Warownia"/>
              </a:rPr>
              <a:t>warowny</a:t>
            </a:r>
            <a:r>
              <a:rPr lang="pl-PL" dirty="0" smtClean="0"/>
              <a:t>, otoczony </a:t>
            </a:r>
            <a:r>
              <a:rPr lang="pl-PL" dirty="0" smtClean="0">
                <a:hlinkClick r:id="rId9" tooltip="Fosa"/>
              </a:rPr>
              <a:t>fosą</a:t>
            </a:r>
            <a:r>
              <a:rPr lang="pl-PL" dirty="0" smtClean="0"/>
              <a:t>, wzniesiony w kilku etapach od 1280 do </a:t>
            </a:r>
            <a:r>
              <a:rPr lang="pl-PL" dirty="0" err="1" smtClean="0"/>
              <a:t>poł</a:t>
            </a:r>
            <a:r>
              <a:rPr lang="pl-PL" dirty="0" smtClean="0"/>
              <a:t>. XV w. przez </a:t>
            </a:r>
            <a:r>
              <a:rPr lang="pl-PL" dirty="0" smtClean="0">
                <a:hlinkClick r:id="rId10" tooltip="Zakon krzyżacki"/>
              </a:rPr>
              <a:t>zakon krzyżacki</a:t>
            </a:r>
            <a:r>
              <a:rPr lang="pl-PL" dirty="0" smtClean="0"/>
              <a:t>, początkowo </a:t>
            </a:r>
            <a:r>
              <a:rPr lang="pl-PL" dirty="0" smtClean="0">
                <a:hlinkClick r:id="rId11" tooltip="Klasztor"/>
              </a:rPr>
              <a:t>konwentualny</a:t>
            </a:r>
            <a:r>
              <a:rPr lang="pl-PL" dirty="0" smtClean="0"/>
              <a:t> i siedziba </a:t>
            </a:r>
            <a:r>
              <a:rPr lang="pl-PL" dirty="0" smtClean="0">
                <a:hlinkClick r:id="rId12" tooltip="Komtur"/>
              </a:rPr>
              <a:t>komtura</a:t>
            </a:r>
            <a:r>
              <a:rPr lang="pl-PL" dirty="0" smtClean="0"/>
              <a:t>, w latach 1309–1457 </a:t>
            </a:r>
            <a:r>
              <a:rPr lang="pl-PL" dirty="0" err="1" smtClean="0"/>
              <a:t>siedziba</a:t>
            </a:r>
            <a:r>
              <a:rPr lang="pl-PL" dirty="0" err="1" smtClean="0">
                <a:hlinkClick r:id="rId13" tooltip="Wielcy mistrzowie zakonu krzyżackiego"/>
              </a:rPr>
              <a:t>wielkich</a:t>
            </a:r>
            <a:r>
              <a:rPr lang="pl-PL" dirty="0" smtClean="0">
                <a:hlinkClick r:id="rId13" tooltip="Wielcy mistrzowie zakonu krzyżackiego"/>
              </a:rPr>
              <a:t> mistrzów zakonu krzyżackiego</a:t>
            </a:r>
            <a:r>
              <a:rPr lang="pl-PL" dirty="0" smtClean="0"/>
              <a:t> i władz </a:t>
            </a:r>
            <a:r>
              <a:rPr lang="pl-PL" dirty="0" smtClean="0">
                <a:hlinkClick r:id="rId14" tooltip="Prusy Zakonne"/>
              </a:rPr>
              <a:t>Prus Zakonnych</a:t>
            </a:r>
            <a:r>
              <a:rPr lang="pl-PL" dirty="0" smtClean="0"/>
              <a:t>, w latach 1457–1772 rezydencja </a:t>
            </a:r>
            <a:r>
              <a:rPr lang="pl-PL" dirty="0" smtClean="0">
                <a:hlinkClick r:id="rId15" tooltip="Król Polski"/>
              </a:rPr>
              <a:t>królów Polski</a:t>
            </a:r>
            <a:r>
              <a:rPr lang="pl-PL" baseline="30000" dirty="0" smtClean="0">
                <a:hlinkClick r:id="rId16"/>
              </a:rPr>
              <a:t>[1]</a:t>
            </a:r>
            <a:r>
              <a:rPr lang="pl-PL" baseline="30000" dirty="0" smtClean="0">
                <a:hlinkClick r:id="rId16"/>
              </a:rPr>
              <a:t>[2]</a:t>
            </a:r>
            <a:r>
              <a:rPr lang="pl-PL" dirty="0" smtClean="0"/>
              <a:t>, od 1466 siedziba władz </a:t>
            </a:r>
            <a:r>
              <a:rPr lang="pl-PL" dirty="0" smtClean="0">
                <a:hlinkClick r:id="rId17" tooltip="Prusy Królewskie"/>
              </a:rPr>
              <a:t>Prus Królewskich</a:t>
            </a:r>
            <a:r>
              <a:rPr lang="pl-PL" dirty="0" smtClean="0"/>
              <a:t>, od 1568 siedziba </a:t>
            </a:r>
            <a:r>
              <a:rPr lang="pl-PL" dirty="0" smtClean="0">
                <a:hlinkClick r:id="rId18" tooltip="Komisja Morska"/>
              </a:rPr>
              <a:t>Komisji Morskiej</a:t>
            </a:r>
            <a:r>
              <a:rPr lang="pl-PL" dirty="0" smtClean="0"/>
              <a:t>, w 1772 zajęty przez administrację </a:t>
            </a:r>
            <a:r>
              <a:rPr lang="pl-PL" dirty="0" smtClean="0">
                <a:hlinkClick r:id="rId19" tooltip="Królestwo Prus"/>
              </a:rPr>
              <a:t>Królestwa Prus</a:t>
            </a:r>
            <a:r>
              <a:rPr lang="pl-PL" dirty="0" smtClean="0"/>
              <a:t> i zdewastowany w latach 1773–1804</a:t>
            </a:r>
            <a:r>
              <a:rPr lang="pl-PL" baseline="30000" dirty="0" smtClean="0">
                <a:hlinkClick r:id="rId16"/>
              </a:rPr>
              <a:t>[3]</a:t>
            </a:r>
            <a:r>
              <a:rPr lang="pl-PL" dirty="0" smtClean="0"/>
              <a:t>;</a:t>
            </a:r>
            <a:r>
              <a:rPr lang="pl-PL" dirty="0" smtClean="0">
                <a:hlinkClick r:id="rId20" tooltip="Rekonstrukcja (architektura)"/>
              </a:rPr>
              <a:t>rekonstruowany</a:t>
            </a:r>
            <a:r>
              <a:rPr lang="pl-PL" dirty="0" smtClean="0"/>
              <a:t> w latach 1817–1842 i 1882–1944</a:t>
            </a:r>
            <a:r>
              <a:rPr lang="pl-PL" baseline="30000" dirty="0" smtClean="0">
                <a:hlinkClick r:id="rId16"/>
              </a:rPr>
              <a:t>[3]</a:t>
            </a:r>
            <a:r>
              <a:rPr lang="pl-PL" dirty="0" smtClean="0"/>
              <a:t>, zniszczony w 1945, ponownie rekonstruowany od 1947; w 1949 wpisany do </a:t>
            </a:r>
            <a:r>
              <a:rPr lang="pl-PL" dirty="0" smtClean="0">
                <a:hlinkClick r:id="rId21" tooltip="Rejestr zabytków"/>
              </a:rPr>
              <a:t>rejestru zabytków</a:t>
            </a:r>
            <a:r>
              <a:rPr lang="pl-PL" dirty="0" smtClean="0"/>
              <a:t>, w 1994 uznany za </a:t>
            </a:r>
            <a:r>
              <a:rPr lang="pl-PL" dirty="0" smtClean="0">
                <a:hlinkClick r:id="rId22" tooltip="Pomnik historii"/>
              </a:rPr>
              <a:t>pomnik historii</a:t>
            </a:r>
            <a:r>
              <a:rPr lang="pl-PL" baseline="30000" dirty="0" smtClean="0">
                <a:hlinkClick r:id="rId16"/>
              </a:rPr>
              <a:t>[4]</a:t>
            </a:r>
            <a:r>
              <a:rPr lang="pl-PL" dirty="0" smtClean="0"/>
              <a:t>, w 1997 wpisany na </a:t>
            </a:r>
            <a:r>
              <a:rPr lang="pl-PL" dirty="0" smtClean="0">
                <a:hlinkClick r:id="rId23" tooltip="Lista światowego dziedzictwa UNESCO"/>
              </a:rPr>
              <a:t>listę światowego dziedzictwa UNESCO</a:t>
            </a:r>
            <a:r>
              <a:rPr lang="pl-PL" dirty="0" smtClean="0"/>
              <a:t>; od 1961 siedziba </a:t>
            </a:r>
            <a:r>
              <a:rPr lang="pl-PL" dirty="0" smtClean="0">
                <a:hlinkClick r:id="rId24" tooltip="Muzeum Zamkowe w Malborku"/>
              </a:rPr>
              <a:t>Muzeum Zamkowego w Malborku</a:t>
            </a:r>
            <a:r>
              <a:rPr lang="pl-PL" dirty="0" smtClean="0"/>
              <a:t>.</a:t>
            </a:r>
          </a:p>
          <a:p>
            <a:r>
              <a:rPr lang="pl-PL" dirty="0" smtClean="0"/>
              <a:t>W 1286 na południe od zamku </a:t>
            </a:r>
            <a:r>
              <a:rPr lang="pl-PL" dirty="0" smtClean="0">
                <a:hlinkClick r:id="rId25" tooltip="Lokacja (historia)"/>
              </a:rPr>
              <a:t>lokowano</a:t>
            </a:r>
            <a:r>
              <a:rPr lang="pl-PL" dirty="0" smtClean="0"/>
              <a:t> Malbork (Stare Miasto), którego </a:t>
            </a:r>
            <a:r>
              <a:rPr lang="pl-PL" dirty="0" smtClean="0">
                <a:hlinkClick r:id="rId26" tooltip="Mury miejskie"/>
              </a:rPr>
              <a:t>mury miejskie</a:t>
            </a:r>
            <a:r>
              <a:rPr lang="pl-PL" dirty="0" smtClean="0"/>
              <a:t> sprzężono z </a:t>
            </a:r>
            <a:r>
              <a:rPr lang="pl-PL" dirty="0" smtClean="0">
                <a:hlinkClick r:id="rId27" tooltip="Mur obronny"/>
              </a:rPr>
              <a:t>murem obronnym</a:t>
            </a:r>
            <a:r>
              <a:rPr lang="pl-PL" dirty="0" smtClean="0"/>
              <a:t> zamku w jednolity </a:t>
            </a:r>
            <a:r>
              <a:rPr lang="pl-PL" dirty="0" smtClean="0">
                <a:hlinkClick r:id="rId28" tooltip="System obronny"/>
              </a:rPr>
              <a:t>system obronny</a:t>
            </a:r>
            <a:r>
              <a:rPr lang="pl-PL" baseline="30000" dirty="0" smtClean="0">
                <a:hlinkClick r:id="rId16"/>
              </a:rPr>
              <a:t>[3]</a:t>
            </a:r>
            <a:r>
              <a:rPr lang="pl-PL" dirty="0" smtClean="0"/>
              <a:t>. W 1388 na wschód od zamku założono Nowe Miasto. W latach 1626–1635 miasto i zamek otoczono </a:t>
            </a:r>
            <a:r>
              <a:rPr lang="pl-PL" dirty="0" smtClean="0">
                <a:hlinkClick r:id="rId29" tooltip="Wał (fortyfikacja)"/>
              </a:rPr>
              <a:t>wałem fortecznym</a:t>
            </a:r>
            <a:r>
              <a:rPr lang="pl-PL" dirty="0" smtClean="0"/>
              <a:t> o </a:t>
            </a:r>
            <a:r>
              <a:rPr lang="pl-PL" dirty="0" err="1" smtClean="0"/>
              <a:t>narysie</a:t>
            </a:r>
            <a:r>
              <a:rPr lang="pl-PL" dirty="0" err="1" smtClean="0">
                <a:hlinkClick r:id="rId30" tooltip="Bastion"/>
              </a:rPr>
              <a:t>bastionowym</a:t>
            </a:r>
            <a:r>
              <a:rPr lang="pl-PL" dirty="0" smtClean="0"/>
              <a:t>, zaś przyczółek mostowy na lewym brzegu Nogatu osłonięto </a:t>
            </a:r>
            <a:r>
              <a:rPr lang="pl-PL" dirty="0" smtClean="0">
                <a:hlinkClick r:id="rId31" tooltip="Dzieło rogowe"/>
              </a:rPr>
              <a:t>dziełem rogowym</a:t>
            </a:r>
            <a:r>
              <a:rPr lang="pl-PL" baseline="30000" dirty="0" smtClean="0">
                <a:hlinkClick r:id="rId16"/>
              </a:rPr>
              <a:t>[5]</a:t>
            </a:r>
            <a:r>
              <a:rPr lang="pl-PL" dirty="0" smtClean="0"/>
              <a:t>.</a:t>
            </a:r>
          </a:p>
          <a:p>
            <a:r>
              <a:rPr lang="pl-PL" dirty="0" smtClean="0"/>
              <a:t>Zespół zamkowy w Malborku obejmuje</a:t>
            </a:r>
            <a:r>
              <a:rPr lang="pl-PL" baseline="30000" dirty="0" smtClean="0">
                <a:hlinkClick r:id="rId16"/>
              </a:rPr>
              <a:t>[3]</a:t>
            </a:r>
            <a:r>
              <a:rPr lang="pl-PL" baseline="30000" dirty="0" smtClean="0">
                <a:hlinkClick r:id="rId16"/>
              </a:rPr>
              <a:t>[5]</a:t>
            </a:r>
            <a:r>
              <a:rPr lang="pl-PL" dirty="0" smtClean="0"/>
              <a:t>:</a:t>
            </a:r>
          </a:p>
          <a:p>
            <a:r>
              <a:rPr lang="pl-PL" dirty="0" smtClean="0"/>
              <a:t>Zamek Wysoki, czworoboczny, z dziedzińcem otoczonym </a:t>
            </a:r>
            <a:r>
              <a:rPr lang="pl-PL" dirty="0" smtClean="0">
                <a:hlinkClick r:id="rId32" tooltip="Krużganek"/>
              </a:rPr>
              <a:t>krużgankiem</a:t>
            </a:r>
            <a:r>
              <a:rPr lang="pl-PL" dirty="0" smtClean="0"/>
              <a:t>, kościołem Najświętszej Maryi Panny z kaplicą grobową św. </a:t>
            </a:r>
            <a:r>
              <a:rPr lang="pl-PL" dirty="0" err="1" smtClean="0"/>
              <a:t>Anny,</a:t>
            </a:r>
            <a:r>
              <a:rPr lang="pl-PL" dirty="0" err="1" smtClean="0">
                <a:hlinkClick r:id="rId33" tooltip="Gdanisko"/>
              </a:rPr>
              <a:t>gdaniskiem</a:t>
            </a:r>
            <a:r>
              <a:rPr lang="pl-PL" dirty="0" smtClean="0"/>
              <a:t>, wieżami Kleszą i Wróblą</a:t>
            </a:r>
          </a:p>
          <a:p>
            <a:r>
              <a:rPr lang="pl-PL" dirty="0" smtClean="0"/>
              <a:t>Zamek Średni, wzniesiony w miejscu byłego przedzamcza, trójboczny, z rozległym dziedzińcem otwartym ku Zamkowi Wysokiemu (oddzielonym od niego murem i fosą), z kaplicą św. Bartłomieja, Wielką Komturią, Infirmerią, Wielkim Refektarzem, Pałacem Wielkich Mistrzów, Refektarzem Letnim, Refektarzem Zimowym, wieżą Kurzą Nogą</a:t>
            </a:r>
          </a:p>
          <a:p>
            <a:r>
              <a:rPr lang="pl-PL" dirty="0" smtClean="0"/>
              <a:t>Zamek Niski (Przedzamcze), z Karwanem, kaplicą św. Wawrzyńca oraz szeregiem zabudowań gospodarczych.</a:t>
            </a:r>
          </a:p>
          <a:p>
            <a:r>
              <a:rPr lang="pl-PL" dirty="0" smtClean="0"/>
              <a:t>Zamek w Malborku jest jednym z najznakomitszych przykładów </a:t>
            </a:r>
            <a:r>
              <a:rPr lang="pl-PL" dirty="0" smtClean="0">
                <a:hlinkClick r:id="rId34" tooltip="Architektura średniowiecza"/>
              </a:rPr>
              <a:t>średniowiecznej architektury</a:t>
            </a:r>
            <a:r>
              <a:rPr lang="pl-PL" dirty="0" smtClean="0"/>
              <a:t> </a:t>
            </a:r>
            <a:r>
              <a:rPr lang="pl-PL" dirty="0" err="1" smtClean="0"/>
              <a:t>obronno-rezydencyjnej</a:t>
            </a:r>
            <a:r>
              <a:rPr lang="pl-PL" dirty="0" smtClean="0"/>
              <a:t> w Europie</a:t>
            </a:r>
          </a:p>
          <a:p>
            <a:endParaRPr lang="pl-PL" dirty="0"/>
          </a:p>
        </p:txBody>
      </p:sp>
      <p:sp>
        <p:nvSpPr>
          <p:cNvPr id="4" name="Symbol zastępczy zawartości 3"/>
          <p:cNvSpPr>
            <a:spLocks noGrp="1"/>
          </p:cNvSpPr>
          <p:nvPr>
            <p:ph sz="half" idx="1"/>
          </p:nvPr>
        </p:nvSpPr>
        <p:spPr/>
        <p:txBody>
          <a:bodyPr/>
          <a:lstStyle/>
          <a:p>
            <a:endParaRPr lang="pl-PL"/>
          </a:p>
        </p:txBody>
      </p:sp>
      <p:pic>
        <p:nvPicPr>
          <p:cNvPr id="17410" name="Picture 2" descr="https://upload.wikimedia.org/wikipedia/commons/thumb/8/82/Panorama_of_Malbork_Castle,_part_4.jpg/240px-Panorama_of_Malbork_Castle,_part_4.jpg"/>
          <p:cNvPicPr>
            <a:picLocks noChangeAspect="1" noChangeArrowheads="1"/>
          </p:cNvPicPr>
          <p:nvPr/>
        </p:nvPicPr>
        <p:blipFill>
          <a:blip r:embed="rId35"/>
          <a:srcRect/>
          <a:stretch>
            <a:fillRect/>
          </a:stretch>
        </p:blipFill>
        <p:spPr bwMode="auto">
          <a:xfrm>
            <a:off x="3643306" y="2000240"/>
            <a:ext cx="5072066" cy="336024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Zamek w Lidzbarku</a:t>
            </a:r>
            <a:endParaRPr lang="pl-PL" dirty="0"/>
          </a:p>
        </p:txBody>
      </p:sp>
      <p:sp>
        <p:nvSpPr>
          <p:cNvPr id="3" name="Symbol zastępczy tekstu 2"/>
          <p:cNvSpPr>
            <a:spLocks noGrp="1"/>
          </p:cNvSpPr>
          <p:nvPr>
            <p:ph type="body" idx="2"/>
          </p:nvPr>
        </p:nvSpPr>
        <p:spPr/>
        <p:txBody>
          <a:bodyPr>
            <a:normAutofit fontScale="47500" lnSpcReduction="20000"/>
          </a:bodyPr>
          <a:lstStyle/>
          <a:p>
            <a:r>
              <a:rPr lang="pl-PL" dirty="0" smtClean="0"/>
              <a:t>Zamek budowano w latach 1350-1401.</a:t>
            </a:r>
            <a:r>
              <a:rPr lang="pl-PL" baseline="30000" dirty="0" smtClean="0">
                <a:hlinkClick r:id="rId2"/>
              </a:rPr>
              <a:t>[2]</a:t>
            </a:r>
            <a:r>
              <a:rPr lang="pl-PL" dirty="0" smtClean="0"/>
              <a:t> Prace budowlane rozpoczęto w rok po przeniesieniu z </a:t>
            </a:r>
            <a:r>
              <a:rPr lang="pl-PL" dirty="0" smtClean="0">
                <a:hlinkClick r:id="rId3" tooltip="Orneta"/>
              </a:rPr>
              <a:t>Ornety</a:t>
            </a:r>
            <a:r>
              <a:rPr lang="pl-PL" dirty="0" smtClean="0"/>
              <a:t> (</a:t>
            </a:r>
            <a:r>
              <a:rPr lang="pl-PL" dirty="0" err="1" smtClean="0"/>
              <a:t>niem</a:t>
            </a:r>
            <a:r>
              <a:rPr lang="pl-PL" dirty="0" smtClean="0"/>
              <a:t>. </a:t>
            </a:r>
            <a:r>
              <a:rPr lang="pl-PL" dirty="0" err="1" smtClean="0"/>
              <a:t>Wormditt</a:t>
            </a:r>
            <a:r>
              <a:rPr lang="pl-PL" dirty="0" smtClean="0"/>
              <a:t>) do </a:t>
            </a:r>
            <a:r>
              <a:rPr lang="pl-PL" dirty="0" smtClean="0">
                <a:hlinkClick r:id="rId4" tooltip="Lidzbark Warmiński"/>
              </a:rPr>
              <a:t>Lidzbarka Warmińskiego</a:t>
            </a:r>
            <a:r>
              <a:rPr lang="pl-PL" dirty="0" smtClean="0"/>
              <a:t>(</a:t>
            </a:r>
            <a:r>
              <a:rPr lang="pl-PL" dirty="0" err="1" smtClean="0"/>
              <a:t>niem</a:t>
            </a:r>
            <a:r>
              <a:rPr lang="pl-PL" dirty="0" smtClean="0"/>
              <a:t>. </a:t>
            </a:r>
            <a:r>
              <a:rPr lang="pl-PL" dirty="0" err="1" smtClean="0"/>
              <a:t>Heilsberg</a:t>
            </a:r>
            <a:r>
              <a:rPr lang="pl-PL" dirty="0" smtClean="0"/>
              <a:t>) siedziby biskupów warmińskich</a:t>
            </a:r>
            <a:r>
              <a:rPr lang="pl-PL" baseline="30000" dirty="0" smtClean="0">
                <a:hlinkClick r:id="rId2"/>
              </a:rPr>
              <a:t>[2]</a:t>
            </a:r>
            <a:r>
              <a:rPr lang="pl-PL" dirty="0" smtClean="0"/>
              <a:t>. Rozpoczęta budowa zamku w jego pierwotnym kształcie realizowana była przez </a:t>
            </a:r>
            <a:r>
              <a:rPr lang="pl-PL" dirty="0" smtClean="0">
                <a:hlinkClick r:id="rId5" tooltip="Biskupi warmińscy"/>
              </a:rPr>
              <a:t>biskupów</a:t>
            </a:r>
            <a:r>
              <a:rPr lang="pl-PL" dirty="0" smtClean="0"/>
              <a:t>, </a:t>
            </a:r>
            <a:r>
              <a:rPr lang="pl-PL" dirty="0" err="1" smtClean="0"/>
              <a:t>od</a:t>
            </a:r>
            <a:r>
              <a:rPr lang="pl-PL" dirty="0" err="1" smtClean="0">
                <a:hlinkClick r:id="rId6" tooltip="Herman z Pragi"/>
              </a:rPr>
              <a:t>Hermana</a:t>
            </a:r>
            <a:r>
              <a:rPr lang="pl-PL" dirty="0" smtClean="0">
                <a:hlinkClick r:id="rId6" tooltip="Herman z Pragi"/>
              </a:rPr>
              <a:t> z Pragi</a:t>
            </a:r>
            <a:r>
              <a:rPr lang="pl-PL" dirty="0" smtClean="0"/>
              <a:t> do </a:t>
            </a:r>
            <a:r>
              <a:rPr lang="pl-PL" dirty="0" smtClean="0">
                <a:hlinkClick r:id="rId7" tooltip="Henryk Sorbom"/>
              </a:rPr>
              <a:t>Henryka </a:t>
            </a:r>
            <a:r>
              <a:rPr lang="pl-PL" dirty="0" err="1" smtClean="0">
                <a:hlinkClick r:id="rId7" tooltip="Henryk Sorbom"/>
              </a:rPr>
              <a:t>Sorboma</a:t>
            </a:r>
            <a:r>
              <a:rPr lang="pl-PL" dirty="0" smtClean="0"/>
              <a:t>. Budynek wzniesiono na planie czworoboku o wymiarach 48,5x48,5 m. W czasie kadencji biskupa </a:t>
            </a:r>
            <a:r>
              <a:rPr lang="pl-PL" dirty="0" err="1" smtClean="0"/>
              <a:t>Sorboma</a:t>
            </a:r>
            <a:r>
              <a:rPr lang="pl-PL" dirty="0" smtClean="0"/>
              <a:t> dziedziniec zamku otoczony został dwukondygnacyjnymi </a:t>
            </a:r>
            <a:r>
              <a:rPr lang="pl-PL" dirty="0" smtClean="0">
                <a:hlinkClick r:id="rId8" tooltip="Krużganek"/>
              </a:rPr>
              <a:t>krużgankami</a:t>
            </a:r>
            <a:r>
              <a:rPr lang="pl-PL" dirty="0" smtClean="0"/>
              <a:t>.</a:t>
            </a:r>
          </a:p>
          <a:p>
            <a:r>
              <a:rPr lang="pl-PL" dirty="0" smtClean="0"/>
              <a:t>Wybudowany w widłach rzek </a:t>
            </a:r>
            <a:r>
              <a:rPr lang="pl-PL" dirty="0" smtClean="0">
                <a:hlinkClick r:id="rId9" tooltip="Łyna"/>
              </a:rPr>
              <a:t>Łyny</a:t>
            </a:r>
            <a:r>
              <a:rPr lang="pl-PL" dirty="0" smtClean="0"/>
              <a:t> i </a:t>
            </a:r>
            <a:r>
              <a:rPr lang="pl-PL" dirty="0" err="1" smtClean="0">
                <a:hlinkClick r:id="rId10" tooltip="Symsarna"/>
              </a:rPr>
              <a:t>Symsarny</a:t>
            </a:r>
            <a:r>
              <a:rPr lang="pl-PL" dirty="0" smtClean="0"/>
              <a:t>, zamek chroniony był dodatkowo murami obwodowymi i fosami od południa i wschodu (wschodnia fosa równoległa do </a:t>
            </a:r>
            <a:r>
              <a:rPr lang="pl-PL" dirty="0" err="1" smtClean="0"/>
              <a:t>Symsarny</a:t>
            </a:r>
            <a:r>
              <a:rPr lang="pl-PL" dirty="0" smtClean="0"/>
              <a:t>). W części południowej zamku zlokalizowano przedzamcze. Dojazd do zamku z miasta odbywał się przez Bramę Młyńską po moście przez Łynę do jakby północnego przedzamcza, gdzie umiejscowiony był młyn wodny. Dalej przejechać trzeba było wzdłuż zachodniej strony zamku przez kilka bram do przedzamcza od strony południowej. Przedzamcze to od zamku właściwego oddzielone było </a:t>
            </a:r>
            <a:r>
              <a:rPr lang="pl-PL" dirty="0" smtClean="0">
                <a:hlinkClick r:id="rId11" tooltip="Sucha fosa (strona nie istnieje)"/>
              </a:rPr>
              <a:t>suchą fosą</a:t>
            </a:r>
            <a:r>
              <a:rPr lang="pl-PL" dirty="0" smtClean="0"/>
              <a:t>. Po przejechaniu mostu na wymienionej </a:t>
            </a:r>
            <a:r>
              <a:rPr lang="pl-PL" dirty="0" smtClean="0">
                <a:hlinkClick r:id="rId12" tooltip="Fosa"/>
              </a:rPr>
              <a:t>fosie</a:t>
            </a:r>
            <a:r>
              <a:rPr lang="pl-PL" dirty="0" smtClean="0"/>
              <a:t> można było się dostać na dziedziniec zamkowy przez bramę usytuowaną w centralnej części skrzydła południowego.</a:t>
            </a:r>
          </a:p>
          <a:p>
            <a:r>
              <a:rPr lang="pl-PL" dirty="0" smtClean="0"/>
              <a:t>Bryłę zamku w narożu północno-wschodnim zdobi </a:t>
            </a:r>
            <a:r>
              <a:rPr lang="pl-PL" dirty="0" smtClean="0">
                <a:hlinkClick r:id="rId13" tooltip="Wieża"/>
              </a:rPr>
              <a:t>wieża</a:t>
            </a:r>
            <a:r>
              <a:rPr lang="pl-PL" dirty="0" smtClean="0"/>
              <a:t> wysoka, a w pozostałych narożach wieżyczki na </a:t>
            </a:r>
            <a:r>
              <a:rPr lang="pl-PL" dirty="0" smtClean="0">
                <a:hlinkClick r:id="rId14" tooltip="Konsola (architektura)"/>
              </a:rPr>
              <a:t>konsolach</a:t>
            </a:r>
            <a:r>
              <a:rPr lang="pl-PL" dirty="0" smtClean="0"/>
              <a:t>. Wieżyczki te dobudowano po pożarze zamku w </a:t>
            </a:r>
            <a:r>
              <a:rPr lang="pl-PL" dirty="0" smtClean="0">
                <a:hlinkClick r:id="rId15" tooltip="1442"/>
              </a:rPr>
              <a:t>1442</a:t>
            </a:r>
            <a:r>
              <a:rPr lang="pl-PL" dirty="0" smtClean="0"/>
              <a:t> roku. Ostateczny kształt uzyskały one w czasie rządów biskupa </a:t>
            </a:r>
            <a:r>
              <a:rPr lang="pl-PL" dirty="0" smtClean="0">
                <a:hlinkClick r:id="rId16" tooltip="Łukasz Watzenrode"/>
              </a:rPr>
              <a:t>Watzenrode</a:t>
            </a:r>
            <a:r>
              <a:rPr lang="pl-PL" dirty="0" smtClean="0"/>
              <a:t>.</a:t>
            </a:r>
          </a:p>
          <a:p>
            <a:endParaRPr lang="pl-PL" dirty="0"/>
          </a:p>
        </p:txBody>
      </p:sp>
      <p:sp>
        <p:nvSpPr>
          <p:cNvPr id="4" name="Symbol zastępczy zawartości 3"/>
          <p:cNvSpPr>
            <a:spLocks noGrp="1"/>
          </p:cNvSpPr>
          <p:nvPr>
            <p:ph sz="half" idx="1"/>
          </p:nvPr>
        </p:nvSpPr>
        <p:spPr/>
        <p:txBody>
          <a:bodyPr/>
          <a:lstStyle/>
          <a:p>
            <a:endParaRPr lang="pl-PL" dirty="0"/>
          </a:p>
        </p:txBody>
      </p:sp>
      <p:pic>
        <p:nvPicPr>
          <p:cNvPr id="18434" name="Picture 2" descr="https://upload.wikimedia.org/wikipedia/commons/thumb/5/5a/Zamek_w_Lidzbarku_Warmi%C5%84skim.jpg/240px-Zamek_w_Lidzbarku_Warmi%C5%84skim.jpg"/>
          <p:cNvPicPr>
            <a:picLocks noChangeAspect="1" noChangeArrowheads="1"/>
          </p:cNvPicPr>
          <p:nvPr/>
        </p:nvPicPr>
        <p:blipFill>
          <a:blip r:embed="rId17"/>
          <a:srcRect/>
          <a:stretch>
            <a:fillRect/>
          </a:stretch>
        </p:blipFill>
        <p:spPr bwMode="auto">
          <a:xfrm>
            <a:off x="3929058" y="1928802"/>
            <a:ext cx="4357702" cy="403087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smtClean="0"/>
              <a:t>Prezentację </a:t>
            </a:r>
            <a:r>
              <a:rPr lang="pl-PL" dirty="0" smtClean="0"/>
              <a:t>wykonał Bartek </a:t>
            </a:r>
            <a:r>
              <a:rPr lang="pl-PL" dirty="0" err="1" smtClean="0"/>
              <a:t>steFański</a:t>
            </a:r>
            <a:r>
              <a:rPr lang="pl-PL" dirty="0" smtClean="0"/>
              <a:t> z klasy 5a</a:t>
            </a:r>
            <a:endParaRPr lang="pl-PL" dirty="0"/>
          </a:p>
        </p:txBody>
      </p:sp>
      <p:sp>
        <p:nvSpPr>
          <p:cNvPr id="3" name="Podtytuł 2"/>
          <p:cNvSpPr>
            <a:spLocks noGrp="1"/>
          </p:cNvSpPr>
          <p:nvPr>
            <p:ph type="subTitle" idx="1"/>
          </p:nvPr>
        </p:nvSpPr>
        <p:spPr/>
        <p:txBody>
          <a:bodyPr/>
          <a:lstStyle/>
          <a:p>
            <a:endParaRPr lang="pl-PL"/>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75</TotalTime>
  <Words>37</Words>
  <Application>Microsoft Office PowerPoint</Application>
  <PresentationFormat>Pokaz na ekranie (4:3)</PresentationFormat>
  <Paragraphs>17</Paragraphs>
  <Slides>5</Slides>
  <Notes>0</Notes>
  <HiddenSlides>0</HiddenSlides>
  <MMClips>0</MMClips>
  <ScaleCrop>false</ScaleCrop>
  <HeadingPairs>
    <vt:vector size="4" baseType="variant">
      <vt:variant>
        <vt:lpstr>Motyw</vt:lpstr>
      </vt:variant>
      <vt:variant>
        <vt:i4>1</vt:i4>
      </vt:variant>
      <vt:variant>
        <vt:lpstr>Tytuły slajdów</vt:lpstr>
      </vt:variant>
      <vt:variant>
        <vt:i4>5</vt:i4>
      </vt:variant>
    </vt:vector>
  </HeadingPairs>
  <TitlesOfParts>
    <vt:vector size="6" baseType="lpstr">
      <vt:lpstr>Metro</vt:lpstr>
      <vt:lpstr>NA Warmii i Mazurach </vt:lpstr>
      <vt:lpstr>Zamek w Nidzicy</vt:lpstr>
      <vt:lpstr>Zamek w Malborku</vt:lpstr>
      <vt:lpstr>Zamek w Lidzbarku</vt:lpstr>
      <vt:lpstr>Prezentację wykonał Bartek steFański z klasy 5a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 Warmii i Mazurach</dc:title>
  <dc:creator>ola jastrzębowska</dc:creator>
  <cp:lastModifiedBy>ola jastrzębowska</cp:lastModifiedBy>
  <cp:revision>8</cp:revision>
  <dcterms:created xsi:type="dcterms:W3CDTF">2015-11-19T07:53:40Z</dcterms:created>
  <dcterms:modified xsi:type="dcterms:W3CDTF">2015-11-24T08:32:10Z</dcterms:modified>
</cp:coreProperties>
</file>