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88D68-A64D-4CAD-AC0B-447C3F5B5F6D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611D9-080A-4D7D-B221-66FC0CFE713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611D9-080A-4D7D-B221-66FC0CFE7139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8388A7-6B04-41FF-BBCA-4AD23FB3E69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61AEFA-CCE7-4CD7-A3AA-E8E3890D1C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pl.wikipedia.org/wiki/1409" TargetMode="External"/><Relationship Id="rId7" Type="http://schemas.openxmlformats.org/officeDocument/2006/relationships/hyperlink" Target="https://pl.wikipedia.org/wiki/Zamek_w_Nidzicy" TargetMode="External"/><Relationship Id="rId2" Type="http://schemas.openxmlformats.org/officeDocument/2006/relationships/hyperlink" Target="https://pl.wikipedia.org/wiki/137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Zwi%C4%85zek_Pruski" TargetMode="External"/><Relationship Id="rId5" Type="http://schemas.openxmlformats.org/officeDocument/2006/relationships/hyperlink" Target="https://pl.wikipedia.org/wiki/1414" TargetMode="External"/><Relationship Id="rId4" Type="http://schemas.openxmlformats.org/officeDocument/2006/relationships/hyperlink" Target="https://pl.wikipedia.org/wiki/Prokurator_krzy%C5%BCack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Gotyk_ceglany" TargetMode="External"/><Relationship Id="rId13" Type="http://schemas.openxmlformats.org/officeDocument/2006/relationships/hyperlink" Target="https://pl.wikipedia.org/wiki/Komtur" TargetMode="External"/><Relationship Id="rId18" Type="http://schemas.openxmlformats.org/officeDocument/2006/relationships/hyperlink" Target="https://pl.wikipedia.org/wiki/Prusy_Kr%C3%B3lewskie" TargetMode="External"/><Relationship Id="rId26" Type="http://schemas.openxmlformats.org/officeDocument/2006/relationships/hyperlink" Target="https://pl.wikipedia.org/wiki/Lokacja_(historia)" TargetMode="External"/><Relationship Id="rId3" Type="http://schemas.openxmlformats.org/officeDocument/2006/relationships/hyperlink" Target="https://pl.wikipedia.org/wiki/J%C4%99zyk_niemiecki" TargetMode="External"/><Relationship Id="rId21" Type="http://schemas.openxmlformats.org/officeDocument/2006/relationships/hyperlink" Target="https://pl.wikipedia.org/wiki/Rekonstrukcja_(architektura)" TargetMode="External"/><Relationship Id="rId7" Type="http://schemas.openxmlformats.org/officeDocument/2006/relationships/hyperlink" Target="https://pl.wikipedia.org/wiki/Gotyk" TargetMode="External"/><Relationship Id="rId12" Type="http://schemas.openxmlformats.org/officeDocument/2006/relationships/hyperlink" Target="https://pl.wikipedia.org/wiki/Klasztor" TargetMode="External"/><Relationship Id="rId17" Type="http://schemas.openxmlformats.org/officeDocument/2006/relationships/hyperlink" Target="https://pl.wikipedia.org/wiki/Zamek_w_Malborku" TargetMode="External"/><Relationship Id="rId25" Type="http://schemas.openxmlformats.org/officeDocument/2006/relationships/hyperlink" Target="https://pl.wikipedia.org/wiki/Muzeum_Zamkowe_w_Malborku" TargetMode="External"/><Relationship Id="rId3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pl.wikipedia.org/wiki/Kr%C3%B3l_Polski" TargetMode="External"/><Relationship Id="rId20" Type="http://schemas.openxmlformats.org/officeDocument/2006/relationships/hyperlink" Target="https://pl.wikipedia.org/wiki/Kr%C3%B3lestwo_Prus" TargetMode="External"/><Relationship Id="rId29" Type="http://schemas.openxmlformats.org/officeDocument/2006/relationships/hyperlink" Target="https://pl.wikipedia.org/wiki/System_obronny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Nogat" TargetMode="External"/><Relationship Id="rId11" Type="http://schemas.openxmlformats.org/officeDocument/2006/relationships/hyperlink" Target="https://pl.wikipedia.org/wiki/Zakon_krzy%C5%BCacki" TargetMode="External"/><Relationship Id="rId24" Type="http://schemas.openxmlformats.org/officeDocument/2006/relationships/hyperlink" Target="https://pl.wikipedia.org/wiki/Lista_%C5%9Bwiatowego_dziedzictwa_UNESCO" TargetMode="External"/><Relationship Id="rId32" Type="http://schemas.openxmlformats.org/officeDocument/2006/relationships/hyperlink" Target="https://pl.wikipedia.org/wiki/Dzie%C5%82o_rogowe" TargetMode="External"/><Relationship Id="rId5" Type="http://schemas.openxmlformats.org/officeDocument/2006/relationships/hyperlink" Target="https://pl.wikipedia.org/wiki/Malbork" TargetMode="External"/><Relationship Id="rId15" Type="http://schemas.openxmlformats.org/officeDocument/2006/relationships/hyperlink" Target="https://pl.wikipedia.org/wiki/Prusy_Zakonne" TargetMode="External"/><Relationship Id="rId23" Type="http://schemas.openxmlformats.org/officeDocument/2006/relationships/hyperlink" Target="https://pl.wikipedia.org/wiki/Pomnik_historii" TargetMode="External"/><Relationship Id="rId28" Type="http://schemas.openxmlformats.org/officeDocument/2006/relationships/hyperlink" Target="https://pl.wikipedia.org/wiki/Mur_obronny" TargetMode="External"/><Relationship Id="rId10" Type="http://schemas.openxmlformats.org/officeDocument/2006/relationships/hyperlink" Target="https://pl.wikipedia.org/wiki/Fosa" TargetMode="External"/><Relationship Id="rId19" Type="http://schemas.openxmlformats.org/officeDocument/2006/relationships/hyperlink" Target="https://pl.wikipedia.org/wiki/Komisja_Morska" TargetMode="External"/><Relationship Id="rId31" Type="http://schemas.openxmlformats.org/officeDocument/2006/relationships/hyperlink" Target="https://pl.wikipedia.org/wiki/Bastion" TargetMode="External"/><Relationship Id="rId4" Type="http://schemas.openxmlformats.org/officeDocument/2006/relationships/hyperlink" Target="https://pl.wikipedia.org/wiki/Zamek" TargetMode="External"/><Relationship Id="rId9" Type="http://schemas.openxmlformats.org/officeDocument/2006/relationships/hyperlink" Target="https://pl.wikipedia.org/wiki/Warownia" TargetMode="External"/><Relationship Id="rId14" Type="http://schemas.openxmlformats.org/officeDocument/2006/relationships/hyperlink" Target="https://pl.wikipedia.org/wiki/Wielcy_mistrzowie_zakonu_krzy%C5%BCackiego" TargetMode="External"/><Relationship Id="rId22" Type="http://schemas.openxmlformats.org/officeDocument/2006/relationships/hyperlink" Target="https://pl.wikipedia.org/wiki/Rejestr_zabytk%C3%B3w" TargetMode="External"/><Relationship Id="rId27" Type="http://schemas.openxmlformats.org/officeDocument/2006/relationships/hyperlink" Target="https://pl.wikipedia.org/wiki/Mury_miejskie" TargetMode="External"/><Relationship Id="rId30" Type="http://schemas.openxmlformats.org/officeDocument/2006/relationships/hyperlink" Target="https://pl.wikipedia.org/wiki/Wa%C5%82_(fortyfikacja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iemia_che%C5%82mi%C5%84ska" TargetMode="External"/><Relationship Id="rId2" Type="http://schemas.openxmlformats.org/officeDocument/2006/relationships/hyperlink" Target="https://pl.wikipedia.org/wiki/Piastowie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hyperlink" Target="https://pl.wikipedia.org/wiki/Zakon_krzy%C5%BCack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pl.wikipedia.org/wiki/Jakub_%C5%9Awinka" TargetMode="External"/><Relationship Id="rId7" Type="http://schemas.openxmlformats.org/officeDocument/2006/relationships/hyperlink" Target="https://pl.wikipedia.org/wiki/Maciej_Borkowic" TargetMode="External"/><Relationship Id="rId2" Type="http://schemas.openxmlformats.org/officeDocument/2006/relationships/hyperlink" Target="https://pl.wikipedia.org/wiki/Jan_Muskat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Wojewodowie_pozna%C5%84scy_i_wielkopolscy" TargetMode="External"/><Relationship Id="rId5" Type="http://schemas.openxmlformats.org/officeDocument/2006/relationships/hyperlink" Target="https://pl.wikipedia.org/wiki/Kazimierz_Wielki" TargetMode="External"/><Relationship Id="rId4" Type="http://schemas.openxmlformats.org/officeDocument/2006/relationships/hyperlink" Target="https://pl.wikipedia.org/wiki/Zamek_w_Olsztynie_(wojew%C3%B3dztwo_%C5%9Bl%C4%85skie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Zamek_w_E%C5%82ku" TargetMode="External"/><Relationship Id="rId3" Type="http://schemas.openxmlformats.org/officeDocument/2006/relationships/hyperlink" Target="https://pl.wikipedia.org/wiki/1422" TargetMode="External"/><Relationship Id="rId7" Type="http://schemas.openxmlformats.org/officeDocument/2006/relationships/hyperlink" Target="https://pl.wikipedia.org/wiki/Pok%C3%B3j_me%C5%82ne%C5%84ski" TargetMode="External"/><Relationship Id="rId2" Type="http://schemas.openxmlformats.org/officeDocument/2006/relationships/hyperlink" Target="https://pl.wikipedia.org/wiki/Ulrich_von_Junginge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l.wikipedia.org/wiki/Pa%C5%84stwo_zakonu_krzy%C5%BCackiego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pl.wikipedia.org/wiki/Wielkie_Ksi%C4%99stwo_Litewskie" TargetMode="External"/><Relationship Id="rId10" Type="http://schemas.openxmlformats.org/officeDocument/2006/relationships/hyperlink" Target="https://pl.wikipedia.org/wiki/Wojna_trzynastoletnia" TargetMode="External"/><Relationship Id="rId4" Type="http://schemas.openxmlformats.org/officeDocument/2006/relationships/hyperlink" Target="https://pl.wikipedia.org/wiki/Korona_Kr%C3%B3lestwa_Polskiego" TargetMode="External"/><Relationship Id="rId9" Type="http://schemas.openxmlformats.org/officeDocument/2006/relationships/hyperlink" Target="https://pl.wikipedia.org/wiki/145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5400" dirty="0" smtClean="0"/>
              <a:t>Zamki na Warmii  i  Mazurach</a:t>
            </a:r>
            <a:endParaRPr lang="pl-PL" sz="5400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pl-PL" sz="1200" dirty="0" smtClean="0"/>
              <a:t>Budowę zamku rozpoczęto około </a:t>
            </a:r>
            <a:r>
              <a:rPr lang="pl-PL" sz="1200" dirty="0" smtClean="0">
                <a:hlinkClick r:id="rId2" tooltip="1370"/>
              </a:rPr>
              <a:t>1370</a:t>
            </a:r>
            <a:r>
              <a:rPr lang="pl-PL" sz="1200" dirty="0" smtClean="0"/>
              <a:t> r., a w </a:t>
            </a:r>
            <a:r>
              <a:rPr lang="pl-PL" sz="1200" dirty="0" smtClean="0">
                <a:hlinkClick r:id="rId3" tooltip="1409"/>
              </a:rPr>
              <a:t>1409</a:t>
            </a:r>
            <a:r>
              <a:rPr lang="pl-PL" sz="1200" dirty="0" smtClean="0"/>
              <a:t> roku rezydował już w nim </a:t>
            </a:r>
            <a:r>
              <a:rPr lang="pl-PL" sz="1200" dirty="0" smtClean="0">
                <a:hlinkClick r:id="rId4" tooltip="Prokurator krzyżacki"/>
              </a:rPr>
              <a:t>krzyżacki prokurator</a:t>
            </a:r>
            <a:r>
              <a:rPr lang="pl-PL" sz="1200" dirty="0" smtClean="0"/>
              <a:t>. W dniu 12 lipca 1410 roku w drodze z armią w głąb Państwa Krzyżackiego nieobroniony zamek został zajęty przez wojska polskie. Podczas wojny głodowej w </a:t>
            </a:r>
            <a:r>
              <a:rPr lang="pl-PL" sz="1200" dirty="0" smtClean="0">
                <a:hlinkClick r:id="rId5" tooltip="1414"/>
              </a:rPr>
              <a:t>1414</a:t>
            </a:r>
            <a:r>
              <a:rPr lang="pl-PL" sz="1200" dirty="0" smtClean="0"/>
              <a:t> roku zamek obległo polskie rycerstwo i 6 lipca zdobyło po ośmiu dniach oblężenia. W 1454 roku zamek zajął propolski </a:t>
            </a:r>
            <a:r>
              <a:rPr lang="pl-PL" sz="1200" dirty="0" smtClean="0">
                <a:hlinkClick r:id="rId6" tooltip="Związek Pruski"/>
              </a:rPr>
              <a:t>Związek Pruski</a:t>
            </a:r>
            <a:r>
              <a:rPr lang="pl-PL" sz="1200" dirty="0" smtClean="0"/>
              <a:t> i w lutym 1455 roku przekazał czeskim wojskom zaciężnym pod wodzą Jana </a:t>
            </a:r>
            <a:r>
              <a:rPr lang="pl-PL" sz="1200" dirty="0" err="1" smtClean="0"/>
              <a:t>Koldy</a:t>
            </a:r>
            <a:r>
              <a:rPr lang="pl-PL" sz="1200" dirty="0" smtClean="0"/>
              <a:t> z </a:t>
            </a:r>
            <a:r>
              <a:rPr lang="pl-PL" sz="1200" dirty="0" err="1" smtClean="0"/>
              <a:t>Žampachu</a:t>
            </a:r>
            <a:r>
              <a:rPr lang="pl-PL" sz="1200" dirty="0" smtClean="0"/>
              <a:t>, którzy odparli 28 kwietnia najazd wojsk krzyżackich</a:t>
            </a:r>
            <a:r>
              <a:rPr lang="pl-PL" sz="1200" baseline="30000" dirty="0" smtClean="0">
                <a:hlinkClick r:id="rId7"/>
              </a:rPr>
              <a:t>[1]</a:t>
            </a:r>
            <a:r>
              <a:rPr lang="pl-PL" sz="1200" dirty="0" smtClean="0"/>
              <a:t>. W 1517 roku rozbudowano i umocniono przedzamcze. W 1784 roku spłonęło przedzamcze. W 1812 roku zamek zdewastowały wojska francuskie. W latach 1828-1830 zamek przebudowano na sąd i więzienie. W zimie 1945 roku wojska radzieckie zbombardowały zamek, który do odbudowy w latach 1961-1965 pozostawał </a:t>
            </a:r>
            <a:r>
              <a:rPr lang="pl-PL" sz="2000" dirty="0" smtClean="0"/>
              <a:t>ruiną.</a:t>
            </a:r>
            <a:endParaRPr lang="pl-PL" sz="2000" dirty="0"/>
          </a:p>
        </p:txBody>
      </p:sp>
      <p:pic>
        <p:nvPicPr>
          <p:cNvPr id="5" name="Symbol zastępczy zawartości 4" descr="s3400032-321920.jpg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3429000" y="1663700"/>
            <a:ext cx="5486400" cy="4114800"/>
          </a:xfrm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Malborku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 smtClean="0"/>
              <a:t>Zamek w Malborku</a:t>
            </a:r>
            <a:r>
              <a:rPr lang="pl-PL" dirty="0" smtClean="0"/>
              <a:t> (</a:t>
            </a:r>
            <a:r>
              <a:rPr lang="pl-PL" dirty="0" err="1" smtClean="0">
                <a:hlinkClick r:id="rId3" tooltip="Język niemiecki"/>
              </a:rPr>
              <a:t>niem</a:t>
            </a:r>
            <a:r>
              <a:rPr lang="pl-PL" dirty="0" smtClean="0">
                <a:hlinkClick r:id="rId3" tooltip="Język niemiecki"/>
              </a:rPr>
              <a:t>.</a:t>
            </a:r>
            <a:r>
              <a:rPr lang="pl-PL" dirty="0" smtClean="0"/>
              <a:t> </a:t>
            </a:r>
            <a:r>
              <a:rPr lang="pl-PL" i="1" dirty="0" err="1" smtClean="0"/>
              <a:t>Ordensburg</a:t>
            </a:r>
            <a:r>
              <a:rPr lang="pl-PL" i="1" dirty="0" smtClean="0"/>
              <a:t> </a:t>
            </a:r>
            <a:r>
              <a:rPr lang="pl-PL" i="1" dirty="0" err="1" smtClean="0"/>
              <a:t>Marienburg</a:t>
            </a:r>
            <a:r>
              <a:rPr lang="pl-PL" dirty="0" smtClean="0"/>
              <a:t>) – </a:t>
            </a:r>
            <a:r>
              <a:rPr lang="pl-PL" dirty="0" smtClean="0">
                <a:hlinkClick r:id="rId4" tooltip="Zamek"/>
              </a:rPr>
              <a:t>zamek</a:t>
            </a:r>
            <a:r>
              <a:rPr lang="pl-PL" dirty="0" smtClean="0"/>
              <a:t> w </a:t>
            </a:r>
            <a:r>
              <a:rPr lang="pl-PL" dirty="0" smtClean="0">
                <a:hlinkClick r:id="rId5" tooltip="Malbork"/>
              </a:rPr>
              <a:t>Malborku</a:t>
            </a:r>
            <a:r>
              <a:rPr lang="pl-PL" dirty="0" smtClean="0"/>
              <a:t>, na prawym brzegu </a:t>
            </a:r>
            <a:r>
              <a:rPr lang="pl-PL" dirty="0" smtClean="0">
                <a:hlinkClick r:id="rId6" tooltip="Nogat"/>
              </a:rPr>
              <a:t>Nogatu</a:t>
            </a:r>
            <a:r>
              <a:rPr lang="pl-PL" dirty="0" smtClean="0"/>
              <a:t>, </a:t>
            </a:r>
            <a:r>
              <a:rPr lang="pl-PL" dirty="0" smtClean="0">
                <a:hlinkClick r:id="rId7" tooltip="Gotyk"/>
              </a:rPr>
              <a:t>gotycki</a:t>
            </a:r>
            <a:r>
              <a:rPr lang="pl-PL" dirty="0" smtClean="0"/>
              <a:t>, </a:t>
            </a:r>
            <a:r>
              <a:rPr lang="pl-PL" dirty="0" err="1" smtClean="0">
                <a:hlinkClick r:id="rId8" tooltip="Gotyk ceglany"/>
              </a:rPr>
              <a:t>ceglany</a:t>
            </a:r>
            <a:r>
              <a:rPr lang="pl-PL" dirty="0" err="1" smtClean="0"/>
              <a:t>,</a:t>
            </a:r>
            <a:r>
              <a:rPr lang="pl-PL" dirty="0" err="1" smtClean="0">
                <a:hlinkClick r:id="rId9" tooltip="Warownia"/>
              </a:rPr>
              <a:t>warowny</a:t>
            </a:r>
            <a:r>
              <a:rPr lang="pl-PL" dirty="0" smtClean="0"/>
              <a:t>, otoczony </a:t>
            </a:r>
            <a:r>
              <a:rPr lang="pl-PL" dirty="0" smtClean="0">
                <a:hlinkClick r:id="rId10" tooltip="Fosa"/>
              </a:rPr>
              <a:t>fosą</a:t>
            </a:r>
            <a:r>
              <a:rPr lang="pl-PL" dirty="0" smtClean="0"/>
              <a:t>, wzniesiony w kilku etapach od 1280 do </a:t>
            </a:r>
            <a:r>
              <a:rPr lang="pl-PL" dirty="0" err="1" smtClean="0"/>
              <a:t>poł</a:t>
            </a:r>
            <a:r>
              <a:rPr lang="pl-PL" dirty="0" smtClean="0"/>
              <a:t>. XV w. przez </a:t>
            </a:r>
            <a:r>
              <a:rPr lang="pl-PL" dirty="0" smtClean="0">
                <a:hlinkClick r:id="rId11" tooltip="Zakon krzyżacki"/>
              </a:rPr>
              <a:t>zakon krzyżacki</a:t>
            </a:r>
            <a:r>
              <a:rPr lang="pl-PL" dirty="0" smtClean="0"/>
              <a:t>, początkowo </a:t>
            </a:r>
            <a:r>
              <a:rPr lang="pl-PL" dirty="0" err="1" smtClean="0">
                <a:hlinkClick r:id="rId12" tooltip="Klasztor"/>
              </a:rPr>
              <a:t>konwentualny</a:t>
            </a:r>
            <a:r>
              <a:rPr lang="pl-PL" dirty="0" err="1" smtClean="0"/>
              <a:t>i</a:t>
            </a:r>
            <a:r>
              <a:rPr lang="pl-PL" dirty="0" smtClean="0"/>
              <a:t> siedziba </a:t>
            </a:r>
            <a:r>
              <a:rPr lang="pl-PL" dirty="0" smtClean="0">
                <a:hlinkClick r:id="rId13" tooltip="Komtur"/>
              </a:rPr>
              <a:t>komtura</a:t>
            </a:r>
            <a:r>
              <a:rPr lang="pl-PL" dirty="0" smtClean="0"/>
              <a:t>, w latach 1309–1457 siedziba </a:t>
            </a:r>
            <a:r>
              <a:rPr lang="pl-PL" dirty="0" smtClean="0">
                <a:hlinkClick r:id="rId14" tooltip="Wielcy mistrzowie zakonu krzyżackiego"/>
              </a:rPr>
              <a:t>wielkich mistrzów zakonu krzyżackiego</a:t>
            </a:r>
            <a:r>
              <a:rPr lang="pl-PL" dirty="0" smtClean="0"/>
              <a:t> i władz </a:t>
            </a:r>
            <a:r>
              <a:rPr lang="pl-PL" dirty="0" smtClean="0">
                <a:hlinkClick r:id="rId15" tooltip="Prusy Zakonne"/>
              </a:rPr>
              <a:t>Prus Zakonnych</a:t>
            </a:r>
            <a:r>
              <a:rPr lang="pl-PL" dirty="0" smtClean="0"/>
              <a:t>, w latach 1457–1772 rezydencja </a:t>
            </a:r>
            <a:r>
              <a:rPr lang="pl-PL" dirty="0" smtClean="0">
                <a:hlinkClick r:id="rId16" tooltip="Król Polski"/>
              </a:rPr>
              <a:t>królów Polski</a:t>
            </a:r>
            <a:r>
              <a:rPr lang="pl-PL" baseline="30000" dirty="0" smtClean="0">
                <a:hlinkClick r:id="rId17"/>
              </a:rPr>
              <a:t>[1][2]</a:t>
            </a:r>
            <a:r>
              <a:rPr lang="pl-PL" dirty="0" smtClean="0"/>
              <a:t>, od 1466 siedziba władz </a:t>
            </a:r>
            <a:r>
              <a:rPr lang="pl-PL" dirty="0" smtClean="0">
                <a:hlinkClick r:id="rId18" tooltip="Prusy Królewskie"/>
              </a:rPr>
              <a:t>Prus Królewskich</a:t>
            </a:r>
            <a:r>
              <a:rPr lang="pl-PL" dirty="0" smtClean="0"/>
              <a:t>, od 1568 siedziba </a:t>
            </a:r>
            <a:r>
              <a:rPr lang="pl-PL" dirty="0" smtClean="0">
                <a:hlinkClick r:id="rId19" tooltip="Komisja Morska"/>
              </a:rPr>
              <a:t>Komisji Morskiej</a:t>
            </a:r>
            <a:r>
              <a:rPr lang="pl-PL" dirty="0" smtClean="0"/>
              <a:t>, w 1772 zajęty przez administrację </a:t>
            </a:r>
            <a:r>
              <a:rPr lang="pl-PL" dirty="0" smtClean="0">
                <a:hlinkClick r:id="rId20" tooltip="Królestwo Prus"/>
              </a:rPr>
              <a:t>Królestwa Prus</a:t>
            </a:r>
            <a:r>
              <a:rPr lang="pl-PL" dirty="0" smtClean="0"/>
              <a:t> i zdewastowany w latach 1773–1804</a:t>
            </a:r>
            <a:r>
              <a:rPr lang="pl-PL" baseline="30000" dirty="0" smtClean="0">
                <a:hlinkClick r:id="rId17"/>
              </a:rPr>
              <a:t>[3]</a:t>
            </a:r>
            <a:r>
              <a:rPr lang="pl-PL" dirty="0" smtClean="0"/>
              <a:t>; </a:t>
            </a:r>
            <a:r>
              <a:rPr lang="pl-PL" dirty="0" smtClean="0">
                <a:hlinkClick r:id="rId21" tooltip="Rekonstrukcja (architektura)"/>
              </a:rPr>
              <a:t>rekonstruowany</a:t>
            </a:r>
            <a:r>
              <a:rPr lang="pl-PL" dirty="0" smtClean="0"/>
              <a:t> w latach 1817–1842 i 1882–1944</a:t>
            </a:r>
            <a:r>
              <a:rPr lang="pl-PL" baseline="30000" dirty="0" smtClean="0">
                <a:hlinkClick r:id="rId17"/>
              </a:rPr>
              <a:t>[3]</a:t>
            </a:r>
            <a:r>
              <a:rPr lang="pl-PL" dirty="0" smtClean="0"/>
              <a:t>, zniszczony w 1945, ponownie rekonstruowany od 1947; w 1949 wpisany do </a:t>
            </a:r>
            <a:r>
              <a:rPr lang="pl-PL" dirty="0" smtClean="0">
                <a:hlinkClick r:id="rId22" tooltip="Rejestr zabytków"/>
              </a:rPr>
              <a:t>rejestru zabytków</a:t>
            </a:r>
            <a:r>
              <a:rPr lang="pl-PL" dirty="0" smtClean="0"/>
              <a:t>, w 1994 uznany za </a:t>
            </a:r>
            <a:r>
              <a:rPr lang="pl-PL" dirty="0" smtClean="0">
                <a:hlinkClick r:id="rId23" tooltip="Pomnik historii"/>
              </a:rPr>
              <a:t>pomnik historii</a:t>
            </a:r>
            <a:r>
              <a:rPr lang="pl-PL" baseline="30000" dirty="0" smtClean="0">
                <a:hlinkClick r:id="rId17"/>
              </a:rPr>
              <a:t>[4]</a:t>
            </a:r>
            <a:r>
              <a:rPr lang="pl-PL" dirty="0" smtClean="0"/>
              <a:t>, w 1997 wpisany na </a:t>
            </a:r>
            <a:r>
              <a:rPr lang="pl-PL" dirty="0" smtClean="0">
                <a:hlinkClick r:id="rId24" tooltip="Lista światowego dziedzictwa UNESCO"/>
              </a:rPr>
              <a:t>listę światowego dziedzictwa UNESCO</a:t>
            </a:r>
            <a:r>
              <a:rPr lang="pl-PL" dirty="0" smtClean="0"/>
              <a:t>; od 1961 siedziba </a:t>
            </a:r>
            <a:r>
              <a:rPr lang="pl-PL" dirty="0" smtClean="0">
                <a:hlinkClick r:id="rId25" tooltip="Muzeum Zamkowe w Malborku"/>
              </a:rPr>
              <a:t>Muzeum Zamkowego w Malborku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1286 na południe od zamku </a:t>
            </a:r>
            <a:r>
              <a:rPr lang="pl-PL" dirty="0" smtClean="0">
                <a:hlinkClick r:id="rId26" tooltip="Lokacja (historia)"/>
              </a:rPr>
              <a:t>lokowano</a:t>
            </a:r>
            <a:r>
              <a:rPr lang="pl-PL" dirty="0" smtClean="0"/>
              <a:t> Malbork (Stare Miasto), którego </a:t>
            </a:r>
            <a:r>
              <a:rPr lang="pl-PL" dirty="0" smtClean="0">
                <a:hlinkClick r:id="rId27" tooltip="Mury miejskie"/>
              </a:rPr>
              <a:t>mury miejskie</a:t>
            </a:r>
            <a:r>
              <a:rPr lang="pl-PL" dirty="0" smtClean="0"/>
              <a:t> sprzężono z </a:t>
            </a:r>
            <a:r>
              <a:rPr lang="pl-PL" dirty="0" smtClean="0">
                <a:hlinkClick r:id="rId28" tooltip="Mur obronny"/>
              </a:rPr>
              <a:t>murem </a:t>
            </a:r>
            <a:r>
              <a:rPr lang="pl-PL" dirty="0" err="1" smtClean="0">
                <a:hlinkClick r:id="rId28" tooltip="Mur obronny"/>
              </a:rPr>
              <a:t>obronnym</a:t>
            </a:r>
            <a:r>
              <a:rPr lang="pl-PL" dirty="0" err="1" smtClean="0"/>
              <a:t>zamku</a:t>
            </a:r>
            <a:r>
              <a:rPr lang="pl-PL" dirty="0" smtClean="0"/>
              <a:t> w jednolity </a:t>
            </a:r>
            <a:r>
              <a:rPr lang="pl-PL" dirty="0" smtClean="0">
                <a:hlinkClick r:id="rId29" tooltip="System obronny"/>
              </a:rPr>
              <a:t>system obronny</a:t>
            </a:r>
            <a:r>
              <a:rPr lang="pl-PL" baseline="30000" dirty="0" smtClean="0">
                <a:hlinkClick r:id="rId17"/>
              </a:rPr>
              <a:t>[3]</a:t>
            </a:r>
            <a:r>
              <a:rPr lang="pl-PL" dirty="0" smtClean="0"/>
              <a:t>. W 1388 na wschód od zamku założono Nowe Miasto. W latach 1626–1635 miasto i zamek otoczono </a:t>
            </a:r>
            <a:r>
              <a:rPr lang="pl-PL" dirty="0" smtClean="0">
                <a:hlinkClick r:id="rId30" tooltip="Wał (fortyfikacja)"/>
              </a:rPr>
              <a:t>wałem fortecznym</a:t>
            </a:r>
            <a:r>
              <a:rPr lang="pl-PL" dirty="0" smtClean="0"/>
              <a:t> o narysie </a:t>
            </a:r>
            <a:r>
              <a:rPr lang="pl-PL" dirty="0" smtClean="0">
                <a:hlinkClick r:id="rId31" tooltip="Bastion"/>
              </a:rPr>
              <a:t>bastionowym</a:t>
            </a:r>
            <a:r>
              <a:rPr lang="pl-PL" dirty="0" smtClean="0"/>
              <a:t>, zaś przyczółek mostowy na lewym brzegu Nogatu </a:t>
            </a:r>
            <a:r>
              <a:rPr lang="pl-PL" dirty="0" err="1" smtClean="0"/>
              <a:t>osłonięto</a:t>
            </a:r>
            <a:r>
              <a:rPr lang="pl-PL" dirty="0" err="1" smtClean="0">
                <a:hlinkClick r:id="rId32" tooltip="Dzieło rogowe"/>
              </a:rPr>
              <a:t>dziełem</a:t>
            </a:r>
            <a:r>
              <a:rPr lang="pl-PL" dirty="0" smtClean="0">
                <a:hlinkClick r:id="rId32" tooltip="Dzieło rogowe"/>
              </a:rPr>
              <a:t> rogowym</a:t>
            </a:r>
            <a:r>
              <a:rPr lang="pl-PL" baseline="30000" dirty="0" smtClean="0">
                <a:hlinkClick r:id="rId17"/>
              </a:rPr>
              <a:t>[5]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5" name="Symbol zastępczy zawartości 4" descr="1373816906panorama_Zamku_Malbork_1.jpg"/>
          <p:cNvPicPr>
            <a:picLocks noGrp="1" noChangeAspect="1"/>
          </p:cNvPicPr>
          <p:nvPr>
            <p:ph sz="half" idx="1"/>
          </p:nvPr>
        </p:nvPicPr>
        <p:blipFill>
          <a:blip r:embed="rId33"/>
          <a:stretch>
            <a:fillRect/>
          </a:stretch>
        </p:blipFill>
        <p:spPr>
          <a:xfrm>
            <a:off x="3429000" y="2325497"/>
            <a:ext cx="5486400" cy="2791206"/>
          </a:xfr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Grudziądzu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2200" b="1" dirty="0" smtClean="0"/>
              <a:t>Zamek krzyżacki w Grudziądzu</a:t>
            </a:r>
            <a:r>
              <a:rPr lang="pl-PL" sz="2200" dirty="0" smtClean="0"/>
              <a:t> – założony w XIII w., od 1466 r. siedziba starostów królewskich, niezachowany.</a:t>
            </a:r>
          </a:p>
          <a:p>
            <a:r>
              <a:rPr lang="pl-PL" sz="2200" dirty="0" smtClean="0"/>
              <a:t>Przypuszcza się, że </a:t>
            </a:r>
            <a:r>
              <a:rPr lang="pl-PL" sz="2200" dirty="0" smtClean="0">
                <a:hlinkClick r:id="rId2" tooltip="Piastowie"/>
              </a:rPr>
              <a:t>piastowski</a:t>
            </a:r>
            <a:r>
              <a:rPr lang="pl-PL" sz="2200" dirty="0" smtClean="0"/>
              <a:t> pograniczny gród obronny w Grudziądzu istniejący już przynajmniej w 1065 r., w 1222 r. został po raz kolejny zniszczony wskutek najazdów Prusów. Dowodem na istnienie grodu w miejscu późniejszego zamku jest tzw. dokument z </a:t>
            </a:r>
            <a:r>
              <a:rPr lang="pl-PL" sz="2200" dirty="0" err="1" smtClean="0"/>
              <a:t>Lonyz</a:t>
            </a:r>
            <a:r>
              <a:rPr lang="pl-PL" sz="2200" dirty="0" smtClean="0"/>
              <a:t> z 1223 roku, gdzie wśród dawnych grodów (</a:t>
            </a:r>
            <a:r>
              <a:rPr lang="pl-PL" sz="2200" i="1" dirty="0" err="1" smtClean="0"/>
              <a:t>quondam</a:t>
            </a:r>
            <a:r>
              <a:rPr lang="pl-PL" sz="2200" i="1" dirty="0" smtClean="0"/>
              <a:t> castra</a:t>
            </a:r>
            <a:r>
              <a:rPr lang="pl-PL" sz="2200" dirty="0" smtClean="0"/>
              <a:t>) wymieniono także Grudziądz.</a:t>
            </a:r>
          </a:p>
          <a:p>
            <a:r>
              <a:rPr lang="pl-PL" sz="2200" dirty="0" smtClean="0"/>
              <a:t>Udokumentowane dzieje zamku wiążą się z przybyciem na </a:t>
            </a:r>
            <a:r>
              <a:rPr lang="pl-PL" sz="2200" dirty="0" smtClean="0">
                <a:hlinkClick r:id="rId3" tooltip="Ziemia chełmińska"/>
              </a:rPr>
              <a:t>ziemię chełmińską</a:t>
            </a:r>
            <a:r>
              <a:rPr lang="pl-PL" sz="2200" dirty="0" smtClean="0"/>
              <a:t> </a:t>
            </a:r>
            <a:r>
              <a:rPr lang="pl-PL" sz="2200" dirty="0" smtClean="0">
                <a:hlinkClick r:id="rId4" tooltip="Zakon krzyżacki"/>
              </a:rPr>
              <a:t>Krzyżaków</a:t>
            </a:r>
            <a:r>
              <a:rPr lang="pl-PL" sz="2200" dirty="0" smtClean="0"/>
              <a:t>. Pierwsze drewniane fortyfikacje na Górze Zamkowej, dominującej nad doliną Wisły (wysokość względna wzniesienia sięga 60 m) i przyszłym miastem wzniesiono jeszcze przed lokacją, ok. 1235 r. W połowie XIII w. rozpoczęła się budowa zamku ceglanego, którego pierwszą </a:t>
            </a:r>
          </a:p>
          <a:p>
            <a:endParaRPr lang="pl-PL" dirty="0"/>
          </a:p>
        </p:txBody>
      </p:sp>
      <p:pic>
        <p:nvPicPr>
          <p:cNvPr id="5" name="Symbol zastępczy zawartości 4" descr="2c0cdd2eac5367f7dc94067fc57261f8.jpg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3429000" y="2178050"/>
            <a:ext cx="4857776" cy="3086100"/>
          </a:xfr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Olsztynie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Pierwsza wzmianka o zamku olsztyńskim, wtedy identyfikowanym jako zamek w </a:t>
            </a:r>
            <a:r>
              <a:rPr lang="pl-PL" dirty="0" err="1" smtClean="0"/>
              <a:t>Przemiłowicach</a:t>
            </a:r>
            <a:r>
              <a:rPr lang="pl-PL" dirty="0" smtClean="0"/>
              <a:t>, pochodzi z 1306 r., a zawarta została w aktach drugiego procesu biskupa krakowskiego </a:t>
            </a:r>
            <a:r>
              <a:rPr lang="pl-PL" dirty="0" smtClean="0">
                <a:hlinkClick r:id="rId2" tooltip="Jan Muskata"/>
              </a:rPr>
              <a:t>Jana </a:t>
            </a:r>
            <a:r>
              <a:rPr lang="pl-PL" dirty="0" err="1" smtClean="0">
                <a:hlinkClick r:id="rId2" tooltip="Jan Muskata"/>
              </a:rPr>
              <a:t>Muskaty</a:t>
            </a:r>
            <a:r>
              <a:rPr lang="pl-PL" dirty="0" smtClean="0"/>
              <a:t>, wytoczonego mu w 1306 r. przez arcybiskupa gnieźnieńskiego, </a:t>
            </a:r>
            <a:r>
              <a:rPr lang="pl-PL" dirty="0" smtClean="0">
                <a:hlinkClick r:id="rId3" tooltip="Jakub Świnka"/>
              </a:rPr>
              <a:t>Jakuba Świnkę</a:t>
            </a:r>
            <a:r>
              <a:rPr lang="pl-PL" dirty="0" smtClean="0"/>
              <a:t>. Z tego też powodu w 2006 r. obchodzono Jubileusz 700-lecia Zamku Olsztyńskiego</a:t>
            </a:r>
            <a:r>
              <a:rPr lang="pl-PL" baseline="30000" dirty="0" smtClean="0">
                <a:hlinkClick r:id="rId4"/>
              </a:rPr>
              <a:t>[2]</a:t>
            </a:r>
            <a:r>
              <a:rPr lang="pl-PL" dirty="0" smtClean="0"/>
              <a:t>.</a:t>
            </a:r>
          </a:p>
          <a:p>
            <a:r>
              <a:rPr lang="pl-PL" dirty="0" smtClean="0"/>
              <a:t>Pierwsza wzmianka o Zbyszku, burgrabim olsztyńskim pochodzi z 1349 r. Istniejącą od drugiej połowy XIII w. strażnicę rozbudował w XIV w. </a:t>
            </a:r>
            <a:r>
              <a:rPr lang="pl-PL" dirty="0" smtClean="0">
                <a:hlinkClick r:id="rId5" tooltip="Kazimierz Wielki"/>
              </a:rPr>
              <a:t>Kazimierz Wielki</a:t>
            </a:r>
            <a:r>
              <a:rPr lang="pl-PL" dirty="0" smtClean="0"/>
              <a:t> jako jeden z najbardziej warownych zamków na pograniczu śląsko-małopolskim. Według tradycji za jego panowania więziony był w </a:t>
            </a:r>
            <a:r>
              <a:rPr lang="pl-PL" dirty="0" err="1" smtClean="0"/>
              <a:t>zamku</a:t>
            </a:r>
            <a:r>
              <a:rPr lang="pl-PL" dirty="0" err="1" smtClean="0">
                <a:hlinkClick r:id="rId6" tooltip="Wojewodowie poznańscy i wielkopolscy"/>
              </a:rPr>
              <a:t>wojewoda</a:t>
            </a:r>
            <a:r>
              <a:rPr lang="pl-PL" dirty="0" smtClean="0">
                <a:hlinkClick r:id="rId6" tooltip="Wojewodowie poznańscy i wielkopolscy"/>
              </a:rPr>
              <a:t> poznański</a:t>
            </a:r>
            <a:r>
              <a:rPr lang="pl-PL" dirty="0" smtClean="0"/>
              <a:t> </a:t>
            </a:r>
            <a:r>
              <a:rPr lang="pl-PL" dirty="0" smtClean="0">
                <a:hlinkClick r:id="rId7" tooltip="Maciej Borkowic"/>
              </a:rPr>
              <a:t>Maćko Borkowic</a:t>
            </a:r>
            <a:r>
              <a:rPr lang="pl-PL" dirty="0" smtClean="0"/>
              <a:t>, który zmarł w niej skazany na śmierć głodową za zorganizowanie spisku przeciw królowi. Według podań duch wojewody, jęki, brzęk kajdan i zawodzenia do dziś mają straszyć w okolicy zamku</a:t>
            </a:r>
            <a:r>
              <a:rPr lang="pl-PL" baseline="30000" dirty="0" smtClean="0">
                <a:hlinkClick r:id="rId4"/>
              </a:rPr>
              <a:t>[2]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5" name="Symbol zastępczy zawartości 4" descr="miniaturka-5.JPG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3429000" y="1892300"/>
            <a:ext cx="5486400" cy="3657600"/>
          </a:xfrm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Ełku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W źródłach XVI-wiecznych zamek jest datowany na 1273 r. W 1390 r. wzmiankowane są obwałowania w Ełku wzniesione dla Krzyżaków przez wielkiego księcia litewskiego Witolda. Dokumenty z XV w. wskazują, że murowany zamek powstał w latach 1398-1408. Wznieśli go komturowie </a:t>
            </a:r>
            <a:r>
              <a:rPr lang="pl-PL" dirty="0" err="1" smtClean="0"/>
              <a:t>Bałgi</a:t>
            </a:r>
            <a:r>
              <a:rPr lang="pl-PL" dirty="0" smtClean="0"/>
              <a:t>, (m.in. </a:t>
            </a:r>
            <a:r>
              <a:rPr lang="pl-PL" dirty="0" smtClean="0">
                <a:hlinkClick r:id="rId2" tooltip="Ulrich von Jungingen"/>
              </a:rPr>
              <a:t>Ulrich von Jungingen</a:t>
            </a:r>
            <a:r>
              <a:rPr lang="pl-PL" dirty="0" smtClean="0"/>
              <a:t>). Początkowo zamek miał formę pojedynczego budynku murowanego, prostokątnej wieży, wzniesionej na wyspie na jeziorze Ełckim. Wyspę łączyły z lądem drewniane mosty. Zamek miał położenie strategiczne na przeprawie przez ciąg jezior, przede wszystkim jednak organizował akcję kolonizacyjną puszczy na okrajach państwa zakonnego. W </a:t>
            </a:r>
            <a:r>
              <a:rPr lang="pl-PL" dirty="0" smtClean="0">
                <a:hlinkClick r:id="rId3" tooltip="1422"/>
              </a:rPr>
              <a:t>1422</a:t>
            </a:r>
            <a:r>
              <a:rPr lang="pl-PL" dirty="0" smtClean="0"/>
              <a:t> </a:t>
            </a:r>
            <a:r>
              <a:rPr lang="pl-PL" dirty="0" smtClean="0">
                <a:hlinkClick r:id="rId4" tooltip="Korona Królestwa Polskiego"/>
              </a:rPr>
              <a:t>Polska</a:t>
            </a:r>
            <a:r>
              <a:rPr lang="pl-PL" dirty="0" smtClean="0"/>
              <a:t>, </a:t>
            </a:r>
            <a:r>
              <a:rPr lang="pl-PL" dirty="0" smtClean="0">
                <a:hlinkClick r:id="rId5" tooltip="Wielkie Księstwo Litewskie"/>
              </a:rPr>
              <a:t>Litwa</a:t>
            </a:r>
            <a:r>
              <a:rPr lang="pl-PL" dirty="0" smtClean="0"/>
              <a:t> i </a:t>
            </a:r>
            <a:r>
              <a:rPr lang="pl-PL" u="sng" dirty="0" smtClean="0">
                <a:hlinkClick r:id="rId6" tooltip="Państwo zakonu krzyżackiego"/>
              </a:rPr>
              <a:t>państwo krzyżackie</a:t>
            </a:r>
            <a:r>
              <a:rPr lang="pl-PL" dirty="0" smtClean="0"/>
              <a:t> podpisały </a:t>
            </a:r>
            <a:r>
              <a:rPr lang="pl-PL" dirty="0" smtClean="0">
                <a:hlinkClick r:id="rId7" tooltip="Pokój mełneński"/>
              </a:rPr>
              <a:t>pokój </a:t>
            </a:r>
            <a:r>
              <a:rPr lang="pl-PL" dirty="0" err="1" smtClean="0">
                <a:hlinkClick r:id="rId7" tooltip="Pokój mełneński"/>
              </a:rPr>
              <a:t>mełneński</a:t>
            </a:r>
            <a:r>
              <a:rPr lang="pl-PL" dirty="0" smtClean="0"/>
              <a:t>, ustalający granice polsko-krzyżacką i litewsko-krzyżacką. Potwierdzono status Ełku jako przygranicznej miejscowości, efektem czego wzrosło strategiczne znaczenie zamku</a:t>
            </a:r>
            <a:r>
              <a:rPr lang="pl-PL" baseline="30000" dirty="0" smtClean="0">
                <a:hlinkClick r:id="rId8"/>
              </a:rPr>
              <a:t>[5]</a:t>
            </a:r>
            <a:r>
              <a:rPr lang="pl-PL" dirty="0" smtClean="0"/>
              <a:t>. W </a:t>
            </a:r>
            <a:r>
              <a:rPr lang="pl-PL" dirty="0" smtClean="0">
                <a:hlinkClick r:id="rId9" tooltip="1454"/>
              </a:rPr>
              <a:t>1454</a:t>
            </a:r>
            <a:r>
              <a:rPr lang="pl-PL" dirty="0" smtClean="0"/>
              <a:t> podczas </a:t>
            </a:r>
            <a:r>
              <a:rPr lang="pl-PL" dirty="0" smtClean="0">
                <a:hlinkClick r:id="rId10" tooltip="Wojna trzynastoletnia"/>
              </a:rPr>
              <a:t>wojny trzynastoletniej</a:t>
            </a:r>
            <a:r>
              <a:rPr lang="pl-PL" dirty="0" smtClean="0"/>
              <a:t> warownia została doszczętnie zniszczona przez polskie oddziały</a:t>
            </a:r>
            <a:r>
              <a:rPr lang="pl-PL" baseline="30000" dirty="0" smtClean="0">
                <a:hlinkClick r:id="rId8"/>
              </a:rPr>
              <a:t>[6]</a:t>
            </a:r>
            <a:r>
              <a:rPr lang="pl-PL" dirty="0" smtClean="0"/>
              <a:t>. Po zakończeniu zmagań wojennych zamek od razu obudowano i poddano rozbudowie. Prawdopodobnie wówczas wzniesiono ufortyfikowane przedzamcze z obszernym gmachem ceglanym i murowane wieże strzegące mostów. W 1520 r. zamek nieskutecznie oblegał 2000 korpus wojsk mazowieckich.</a:t>
            </a:r>
            <a:endParaRPr lang="pl-PL" dirty="0"/>
          </a:p>
        </p:txBody>
      </p:sp>
      <p:pic>
        <p:nvPicPr>
          <p:cNvPr id="5" name="Symbol zastępczy zawartości 4" descr="240px-Gmina_Ełk_Ełk_Zespół_Zamkowy(zamek_właściwy).JPG"/>
          <p:cNvPicPr>
            <a:picLocks noGrp="1" noChangeAspect="1"/>
          </p:cNvPicPr>
          <p:nvPr>
            <p:ph sz="half" idx="1"/>
          </p:nvPr>
        </p:nvPicPr>
        <p:blipFill>
          <a:blip r:embed="rId11"/>
          <a:stretch>
            <a:fillRect/>
          </a:stretch>
        </p:blipFill>
        <p:spPr>
          <a:xfrm>
            <a:off x="3571868" y="1928802"/>
            <a:ext cx="4124332" cy="4000528"/>
          </a:xfr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Prezentacje wykonał Marcel Kozicki z klasy 5A.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115</Words>
  <Application>Microsoft Office PowerPoint</Application>
  <PresentationFormat>Pokaz na ekranie (4:3)</PresentationFormat>
  <Paragraphs>16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Metro</vt:lpstr>
      <vt:lpstr>Slajd 1</vt:lpstr>
      <vt:lpstr>Slajd 2</vt:lpstr>
      <vt:lpstr>Zamek w Malborku</vt:lpstr>
      <vt:lpstr>Zamek w Grudziądzu</vt:lpstr>
      <vt:lpstr>Zamek w Olsztynie</vt:lpstr>
      <vt:lpstr>Zamek w Ełku</vt:lpstr>
      <vt:lpstr>Prezentacje wykonał Marcel Kozicki z klasy 5A.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zuzia borowska</dc:creator>
  <cp:lastModifiedBy>zuzia borowska</cp:lastModifiedBy>
  <cp:revision>6</cp:revision>
  <dcterms:created xsi:type="dcterms:W3CDTF">2015-11-19T08:13:34Z</dcterms:created>
  <dcterms:modified xsi:type="dcterms:W3CDTF">2015-11-24T08:27:06Z</dcterms:modified>
</cp:coreProperties>
</file>