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6487" autoAdjust="0"/>
  </p:normalViewPr>
  <p:slideViewPr>
    <p:cSldViewPr>
      <p:cViewPr varScale="1">
        <p:scale>
          <a:sx n="45" d="100"/>
          <a:sy n="45" d="100"/>
        </p:scale>
        <p:origin x="-21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0FFE13-DE9F-46EF-BC69-55BCBA864796}" type="datetimeFigureOut">
              <a:rPr lang="pl-PL" smtClean="0"/>
              <a:pPr/>
              <a:t>2015-11-24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020567-C829-4FA4-B39D-1EC08593BFDD}"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1E020567-C829-4FA4-B39D-1EC08593BFDD}" type="slidenum">
              <a:rPr lang="pl-PL" smtClean="0"/>
              <a:pPr/>
              <a:t>2</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Warownię wznieśli rycerze zakonu krzyżackiego w latach 1344-1391. Budowla powstała wokół dziedzińca na planie kwadratu o boku 46 m. Zamek otoczony był murem i fosą. Z trzech stron zamku broniły bagna, z czwartej zaś, rzeka </a:t>
            </a:r>
            <a:r>
              <a:rPr lang="pl-PL" dirty="0" err="1" smtClean="0"/>
              <a:t>Działdówka</a:t>
            </a:r>
            <a:r>
              <a:rPr lang="pl-PL" dirty="0" smtClean="0"/>
              <a:t>. Od strony podjazdu stały dwie wieże smukła, okrągła, na ośmiobocznej podstawie i masywna, czworoboczna, obok bramy. Do dnia dzisiejszego zachowało się południowo-zachodnie skrzydło zamku z pierwszej połowy XIV wieku - tzw. Dom Duży, z gotyckimi sklepieniami w piwnicach oraz obszerna sala stanowiąca dawniej refektarz i kaplicę. Zamek posiadał własne zaplecze gospodarcze - młyn, browar i folusz. Zamek był wyodrębnioną z obszaru miejskiego jednostką terytorialną, administracyjną i gospodarczą. W jego murach swoją siedzibę miał prokurator zakonny, a od 1383 roku wójt. Zamek był wielokrotnie przedmiotem walk między wojskami krzyżackimi czy pruskimi a polskimi, litewskimi i szwedzkimi. W XVII wieku (1676 rok) przebudowany został w stylu renesansowym. Później był stopniowo rozbierany, odnowiony pod koniec XIX wieku. Jeszcze raz uszkodzony podczas II wojny światowej. W ostatnich latach odbudowane zostało zachodnie skrzydło zamku wraz z </a:t>
            </a:r>
            <a:r>
              <a:rPr lang="pl-PL" dirty="0" err="1" smtClean="0"/>
              <a:t>dziedzińcem.Podstawę</a:t>
            </a:r>
            <a:r>
              <a:rPr lang="pl-PL" dirty="0" smtClean="0"/>
              <a:t> dla tego skrzydła stanowią zachowane piwnice z lochem dla więźniów i ścianami o grubości około 4 m. W tej części swoją siedzibę ma Urząd Miasta.</a:t>
            </a:r>
          </a:p>
          <a:p>
            <a:r>
              <a:rPr lang="pl-PL" dirty="0" smtClean="0"/>
              <a:t>Badania archeologiczne prowadzone na zamku w latach 1981-1989 ukazały bogatą przeszłość tego miejsca. W wyniku prac ziemnych wydobyto około 300 000 sztuk znalezisk ruchomych (głównie starożytnych).</a:t>
            </a:r>
          </a:p>
          <a:p>
            <a:endParaRPr lang="pl-PL" dirty="0"/>
          </a:p>
        </p:txBody>
      </p:sp>
      <p:sp>
        <p:nvSpPr>
          <p:cNvPr id="4" name="Symbol zastępczy numeru slajdu 3"/>
          <p:cNvSpPr>
            <a:spLocks noGrp="1"/>
          </p:cNvSpPr>
          <p:nvPr>
            <p:ph type="sldNum" sz="quarter" idx="10"/>
          </p:nvPr>
        </p:nvSpPr>
        <p:spPr/>
        <p:txBody>
          <a:bodyPr/>
          <a:lstStyle/>
          <a:p>
            <a:fld id="{1E020567-C829-4FA4-B39D-1EC08593BFDD}" type="slidenum">
              <a:rPr lang="pl-PL" smtClean="0"/>
              <a:pPr/>
              <a:t>3</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10000"/>
          </a:bodyPr>
          <a:lstStyle/>
          <a:p>
            <a:r>
              <a:rPr lang="pl-PL" b="1" dirty="0" smtClean="0"/>
              <a:t>Zamek w Malborku</a:t>
            </a:r>
            <a:r>
              <a:rPr lang="pl-PL" dirty="0" smtClean="0"/>
              <a:t> (</a:t>
            </a:r>
            <a:r>
              <a:rPr lang="pl-PL" dirty="0" err="1" smtClean="0"/>
              <a:t>niem</a:t>
            </a:r>
            <a:r>
              <a:rPr lang="pl-PL" dirty="0" smtClean="0"/>
              <a:t>. </a:t>
            </a:r>
            <a:r>
              <a:rPr lang="pl-PL" i="1" dirty="0" err="1" smtClean="0"/>
              <a:t>Ordensburg</a:t>
            </a:r>
            <a:r>
              <a:rPr lang="pl-PL" i="1" dirty="0" smtClean="0"/>
              <a:t> </a:t>
            </a:r>
            <a:r>
              <a:rPr lang="pl-PL" i="1" dirty="0" err="1" smtClean="0"/>
              <a:t>Marienburg</a:t>
            </a:r>
            <a:r>
              <a:rPr lang="pl-PL" dirty="0" smtClean="0"/>
              <a:t>) – zamek w Malborku, na prawym brzegu Nogatu, gotycki, ceglany, warowny, otoczony fosą, wzniesiony w kilku etapach od 1280 do </a:t>
            </a:r>
            <a:r>
              <a:rPr lang="pl-PL" dirty="0" err="1" smtClean="0"/>
              <a:t>poł</a:t>
            </a:r>
            <a:r>
              <a:rPr lang="pl-PL" dirty="0" smtClean="0"/>
              <a:t>. XV w. przez zakon krzyżacki, początkowo konwentualny i siedziba komtura, w latach 1309–1457 siedziba wielkich mistrzów zakonu krzyżackiego i władz Prus Zakonnych, w latach 1457–1772 rezydencja królów Polski</a:t>
            </a:r>
            <a:r>
              <a:rPr lang="pl-PL" baseline="30000" dirty="0" smtClean="0"/>
              <a:t>[1][2]</a:t>
            </a:r>
            <a:r>
              <a:rPr lang="pl-PL" dirty="0" smtClean="0"/>
              <a:t>, od 1466 siedziba władz Prus Królewskich, od 1568 siedziba Komisji Morskiej, w 1772 zajęty przez administrację Królestwa Prus i zdewastowany w latach 1773–1804</a:t>
            </a:r>
            <a:r>
              <a:rPr lang="pl-PL" baseline="30000" dirty="0" smtClean="0"/>
              <a:t>[3]</a:t>
            </a:r>
            <a:r>
              <a:rPr lang="pl-PL" dirty="0" smtClean="0"/>
              <a:t>; rekonstruowany w latach 1817–1842 i 1882–1944</a:t>
            </a:r>
            <a:r>
              <a:rPr lang="pl-PL" baseline="30000" dirty="0" smtClean="0"/>
              <a:t>[3]</a:t>
            </a:r>
            <a:r>
              <a:rPr lang="pl-PL" dirty="0" smtClean="0"/>
              <a:t>, zniszczony w 1945, ponownie rekonstruowany od 1947; w 1949 wpisany do rejestru zabytków, w 1994 uznany za pomnik historii</a:t>
            </a:r>
            <a:r>
              <a:rPr lang="pl-PL" baseline="30000" dirty="0" smtClean="0"/>
              <a:t>[4]</a:t>
            </a:r>
            <a:r>
              <a:rPr lang="pl-PL" dirty="0" smtClean="0"/>
              <a:t>, w 1997 wpisany na listę światowego dziedzictwa UNESCO; od 1961 siedziba Muzeum Zamkowego w Malborku.</a:t>
            </a:r>
          </a:p>
          <a:p>
            <a:r>
              <a:rPr lang="pl-PL" dirty="0" smtClean="0"/>
              <a:t>W 1286 na południe od zamku lokowano Malbork (Stare Miasto), którego mury miejskie sprzężono z murem obronnym zamku w jednolity system obronny</a:t>
            </a:r>
            <a:r>
              <a:rPr lang="pl-PL" baseline="30000" dirty="0" smtClean="0"/>
              <a:t>[3]</a:t>
            </a:r>
            <a:r>
              <a:rPr lang="pl-PL" dirty="0" smtClean="0"/>
              <a:t>. W 1388 na wschód od zamku założono Nowe Miasto. W latach 1626–1635 miasto i zamek otoczono wałem fortecznym o narysie bastionowym, zaś przyczółek mostowy na lewym brzegu Nogatu osłonięto dziełem rogowym</a:t>
            </a:r>
            <a:r>
              <a:rPr lang="pl-PL" baseline="30000" dirty="0" smtClean="0"/>
              <a:t>[5]</a:t>
            </a:r>
            <a:r>
              <a:rPr lang="pl-PL" dirty="0" smtClean="0"/>
              <a:t>.</a:t>
            </a:r>
          </a:p>
          <a:p>
            <a:r>
              <a:rPr lang="pl-PL" dirty="0" smtClean="0"/>
              <a:t>Zespół zamkowy w Malborku obejmuje</a:t>
            </a:r>
            <a:r>
              <a:rPr lang="pl-PL" baseline="30000" dirty="0" smtClean="0"/>
              <a:t>[3][5]</a:t>
            </a:r>
            <a:r>
              <a:rPr lang="pl-PL" dirty="0" smtClean="0"/>
              <a:t>:</a:t>
            </a:r>
          </a:p>
          <a:p>
            <a:r>
              <a:rPr lang="pl-PL" dirty="0" smtClean="0"/>
              <a:t>Zamek Wysoki, czworoboczny, z dziedzińcem otoczonym krużgankiem, kościołem Najświętszej Maryi Panny z kaplicą grobową św. Anny, </a:t>
            </a:r>
            <a:r>
              <a:rPr lang="pl-PL" dirty="0" err="1" smtClean="0"/>
              <a:t>gdaniskiem</a:t>
            </a:r>
            <a:r>
              <a:rPr lang="pl-PL" dirty="0" smtClean="0"/>
              <a:t>, wieżami Kleszą i Wróblą</a:t>
            </a:r>
          </a:p>
          <a:p>
            <a:r>
              <a:rPr lang="pl-PL" dirty="0" smtClean="0"/>
              <a:t>Zamek Średni, wzniesiony w miejscu byłego przedzamcza, trójboczny, z rozległym dziedzińcem otwartym ku Zamkowi Wysokiemu (oddzielonym od niego murem i fosą), z kaplicą św. Bartłomieja, Wielką Komturią, Infirmerią, Wielkim Refektarzem, Pałacem Wielkich Mistrzów, Refektarzem Letnim, Refektarzem Zimowym, wieżą Kurzą Nogą</a:t>
            </a:r>
          </a:p>
          <a:p>
            <a:r>
              <a:rPr lang="pl-PL" dirty="0" smtClean="0"/>
              <a:t>Zamek Niski (Przedzamcze), z Karwanem, kaplicą św. Wawrzyńca oraz szeregiem zabudowań gospodarczych.</a:t>
            </a:r>
          </a:p>
          <a:p>
            <a:r>
              <a:rPr lang="pl-PL" dirty="0" smtClean="0"/>
              <a:t>Zamek w Malborku jest jednym z najznakomitszych przykładów średniowiecznej architektury </a:t>
            </a:r>
            <a:r>
              <a:rPr lang="pl-PL" dirty="0" err="1" smtClean="0"/>
              <a:t>obronno-rezydencyjnej</a:t>
            </a:r>
            <a:r>
              <a:rPr lang="pl-PL" dirty="0" smtClean="0"/>
              <a:t> w Europie</a:t>
            </a:r>
          </a:p>
          <a:p>
            <a:endParaRPr lang="pl-PL" dirty="0"/>
          </a:p>
        </p:txBody>
      </p:sp>
      <p:sp>
        <p:nvSpPr>
          <p:cNvPr id="4" name="Symbol zastępczy numeru slajdu 3"/>
          <p:cNvSpPr>
            <a:spLocks noGrp="1"/>
          </p:cNvSpPr>
          <p:nvPr>
            <p:ph type="sldNum" sz="quarter" idx="10"/>
          </p:nvPr>
        </p:nvSpPr>
        <p:spPr/>
        <p:txBody>
          <a:bodyPr/>
          <a:lstStyle/>
          <a:p>
            <a:fld id="{1E020567-C829-4FA4-B39D-1EC08593BFDD}" type="slidenum">
              <a:rPr lang="pl-PL" smtClean="0"/>
              <a:pPr/>
              <a:t>4</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1" dirty="0" smtClean="0"/>
              <a:t>Zamek biskupi w Lidzbarku Warmińskim</a:t>
            </a:r>
            <a:r>
              <a:rPr lang="pl-PL" dirty="0" smtClean="0"/>
              <a:t> – zamek z XIV wieku mieszczący się w Lidzbarku Warmińskim, należący do najcenniejszych zabytków architektury gotyckiej w Polsce</a:t>
            </a:r>
            <a:r>
              <a:rPr lang="pl-PL" baseline="30000" dirty="0" smtClean="0"/>
              <a:t>[1]</a:t>
            </a:r>
            <a:r>
              <a:rPr lang="pl-PL" dirty="0" smtClean="0"/>
              <a:t>. Zamek budowano w latach 1350-1401.</a:t>
            </a:r>
            <a:r>
              <a:rPr lang="pl-PL" baseline="30000" dirty="0" smtClean="0"/>
              <a:t>[2]</a:t>
            </a:r>
            <a:r>
              <a:rPr lang="pl-PL" dirty="0" smtClean="0"/>
              <a:t> Prace budowlane rozpoczęto w rok po przeniesieniu z Ornety (</a:t>
            </a:r>
            <a:r>
              <a:rPr lang="pl-PL" dirty="0" err="1" smtClean="0"/>
              <a:t>niem</a:t>
            </a:r>
            <a:r>
              <a:rPr lang="pl-PL" dirty="0" smtClean="0"/>
              <a:t>. </a:t>
            </a:r>
            <a:r>
              <a:rPr lang="pl-PL" dirty="0" err="1" smtClean="0"/>
              <a:t>Wormditt</a:t>
            </a:r>
            <a:r>
              <a:rPr lang="pl-PL" dirty="0" smtClean="0"/>
              <a:t>) do Lidzbarka Warmińskiego (</a:t>
            </a:r>
            <a:r>
              <a:rPr lang="pl-PL" dirty="0" err="1" smtClean="0"/>
              <a:t>niem</a:t>
            </a:r>
            <a:r>
              <a:rPr lang="pl-PL" dirty="0" smtClean="0"/>
              <a:t>. </a:t>
            </a:r>
            <a:r>
              <a:rPr lang="pl-PL" dirty="0" err="1" smtClean="0"/>
              <a:t>Heilsberg</a:t>
            </a:r>
            <a:r>
              <a:rPr lang="pl-PL" dirty="0" smtClean="0"/>
              <a:t>) siedziby biskupów warmińskich</a:t>
            </a:r>
            <a:r>
              <a:rPr lang="pl-PL" baseline="30000" dirty="0" smtClean="0"/>
              <a:t>[2]</a:t>
            </a:r>
            <a:r>
              <a:rPr lang="pl-PL" dirty="0" smtClean="0"/>
              <a:t>. Rozpoczęta budowa zamku w jego pierwotnym kształcie realizowana była przez biskupów, od Hermana z Pragi do Henryka </a:t>
            </a:r>
            <a:r>
              <a:rPr lang="pl-PL" dirty="0" err="1" smtClean="0"/>
              <a:t>Sorboma</a:t>
            </a:r>
            <a:r>
              <a:rPr lang="pl-PL" dirty="0" smtClean="0"/>
              <a:t>. Budynek wzniesiono na planie czworoboku o wymiarach 48,5x48,5 m. W czasie kadencji biskupa </a:t>
            </a:r>
            <a:r>
              <a:rPr lang="pl-PL" dirty="0" err="1" smtClean="0"/>
              <a:t>Sorboma</a:t>
            </a:r>
            <a:r>
              <a:rPr lang="pl-PL" dirty="0" smtClean="0"/>
              <a:t> dziedziniec zamku otoczony został dwukondygnacyjnymi krużgankami.</a:t>
            </a:r>
          </a:p>
          <a:p>
            <a:r>
              <a:rPr lang="pl-PL" dirty="0" smtClean="0"/>
              <a:t>Wybudowany w widłach rzek Łyny i </a:t>
            </a:r>
            <a:r>
              <a:rPr lang="pl-PL" dirty="0" err="1" smtClean="0"/>
              <a:t>Symsarny</a:t>
            </a:r>
            <a:r>
              <a:rPr lang="pl-PL" dirty="0" smtClean="0"/>
              <a:t>, zamek chroniony był dodatkowo murami obwodowymi i fosami od południa i wschodu (wschodnia fosa równoległa do </a:t>
            </a:r>
            <a:r>
              <a:rPr lang="pl-PL" dirty="0" err="1" smtClean="0"/>
              <a:t>Symsarny</a:t>
            </a:r>
            <a:r>
              <a:rPr lang="pl-PL" dirty="0" smtClean="0"/>
              <a:t>). W części południowej zamku zlokalizowano przedzamcze. Dojazd do zamku z miasta odbywał się przez Bramę Młyńską po moście przez Łynę do jakby północnego przedzamcza, gdzie umiejscowiony był młyn wodny. Dalej przejechać trzeba było wzdłuż zachodniej strony zamku przez kilka bram do przedzamcza od strony południowej. Przedzamcze to od zamku właściwego oddzielone było suchą fosą. Po przejechaniu mostu na wymienionej fosie można było się dostać na dziedziniec zamkowy przez bramę usytuowaną w centralnej części skrzydła południowego.</a:t>
            </a:r>
          </a:p>
          <a:p>
            <a:r>
              <a:rPr lang="pl-PL" dirty="0" smtClean="0"/>
              <a:t>Bryłę zamku w narożu północno-wschodnim zdobi wieża wysoka, a w pozostałych narożach wieżyczki na konsolach. Wieżyczki te dobudowano po pożarze zamku w 1442 roku. Ostateczny kształt uzyskały one w czasie rządów biskupa Watzenrode.</a:t>
            </a:r>
          </a:p>
          <a:p>
            <a:endParaRPr lang="pl-PL" dirty="0"/>
          </a:p>
        </p:txBody>
      </p:sp>
      <p:sp>
        <p:nvSpPr>
          <p:cNvPr id="4" name="Symbol zastępczy numeru slajdu 3"/>
          <p:cNvSpPr>
            <a:spLocks noGrp="1"/>
          </p:cNvSpPr>
          <p:nvPr>
            <p:ph type="sldNum" sz="quarter" idx="10"/>
          </p:nvPr>
        </p:nvSpPr>
        <p:spPr/>
        <p:txBody>
          <a:bodyPr/>
          <a:lstStyle/>
          <a:p>
            <a:fld id="{1E020567-C829-4FA4-B39D-1EC08593BFDD}" type="slidenum">
              <a:rPr lang="pl-PL" smtClean="0"/>
              <a:pPr/>
              <a:t>5</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1" dirty="0" smtClean="0"/>
              <a:t>Zamek w Węgorzewie</a:t>
            </a:r>
            <a:r>
              <a:rPr lang="pl-PL" dirty="0" smtClean="0"/>
              <a:t> jest najstarszym zabytkiem miasta. Tereny dzisiejszego Węgorzewa zamieszkiwali do czasu podboju tych ziem przez Krzyżaków plemiona </a:t>
            </a:r>
            <a:r>
              <a:rPr lang="pl-PL" dirty="0" err="1" smtClean="0"/>
              <a:t>Galindów</a:t>
            </a:r>
            <a:r>
              <a:rPr lang="pl-PL" dirty="0" smtClean="0"/>
              <a:t>, którzy na wyspie Węgorapy w pobliżu jeziora Mamry wybudowali gród </a:t>
            </a:r>
            <a:r>
              <a:rPr lang="pl-PL" i="1" dirty="0" err="1" smtClean="0"/>
              <a:t>Angetete</a:t>
            </a:r>
            <a:r>
              <a:rPr lang="pl-PL" dirty="0" smtClean="0"/>
              <a:t>. Gród ten został zniszczony przez Krzyżaków, którzy w jego miejscu zbudowali około 1335 roku drewniany gródek położony 2 km od dzisiejszego zamku nad wypływem Węgorapy z Jeziora Mamry. Gródek ten nazywany </a:t>
            </a:r>
            <a:r>
              <a:rPr lang="pl-PL" dirty="0" err="1" smtClean="0"/>
              <a:t>Angerburg</a:t>
            </a:r>
            <a:r>
              <a:rPr lang="pl-PL" dirty="0" smtClean="0"/>
              <a:t> został spalony przez litewskiego księcia Kiejstuta zimą 1365 roku.</a:t>
            </a:r>
            <a:endParaRPr lang="pl-PL" dirty="0"/>
          </a:p>
        </p:txBody>
      </p:sp>
      <p:sp>
        <p:nvSpPr>
          <p:cNvPr id="4" name="Symbol zastępczy numeru slajdu 3"/>
          <p:cNvSpPr>
            <a:spLocks noGrp="1"/>
          </p:cNvSpPr>
          <p:nvPr>
            <p:ph type="sldNum" sz="quarter" idx="10"/>
          </p:nvPr>
        </p:nvSpPr>
        <p:spPr/>
        <p:txBody>
          <a:bodyPr/>
          <a:lstStyle/>
          <a:p>
            <a:fld id="{1E020567-C829-4FA4-B39D-1EC08593BFDD}" type="slidenum">
              <a:rPr lang="pl-PL" smtClean="0"/>
              <a:pPr/>
              <a:t>6</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a:bodyPr>
          <a:lstStyle/>
          <a:p>
            <a:r>
              <a:rPr lang="pl-PL" dirty="0" smtClean="0"/>
              <a:t>Zamek zbudowany w latach 1346-1353, składał się z jednego skrzydła po północno-wschodniej stronie czworokątnego dziedzińca. Dojście do zamku, otoczonego pasem murów obronnych i fosą prowadziło od strony Łyny mostem zwodzonym. Południowo-zachodnie skrzydło zamku zbudowano w XV wieku. Wieżę z połowy XIV wieku, położoną w zachodnim narożniku dziedzińca, przebudowano w początku XVI wieku, nadając jej kształt okrągły na czworokątnej podstawie, a wysokość 40 m. Jednocześnie zamkowe mury obronne podwyższono do wysokości 12 m i uzupełniono drugim pasem niższych murów, wzmocnionych basztami. System zamkowych murów połączono częściowo z murami miejskimi, przez co zamek stał się jak gdyby potężnym bastionem wysuniętym poza miasto i broniącym do niego dostępu. Zamek należał do kapituły warmińskiej, która, wraz z biskupem warmińskim, do 1454 podlegała wojskowej opiece zakonu krzyżackiego. Z tego względu odegrał sporą rolę podczas wojen polsko-krzyżackich. W 1410 po bitwie pod Grunwaldem poddał się bez walki Polakom, w 1414 zaś zdobyli go oni po kilkudniowym oblężeniu. W czasie wojny trzynastoletniej (1454-1466) przechodził z rąk do rąk. Krzyżacy zagrozili zamkowi i miastu jeszcze w 1521, obrona jednak była tak skuteczna, że poprzestali po jednym, nieudanym szturmie. Kapituła powierzała zarządzanie komornictwem olsztyńskim wybieranemu co roku ze swego grona kanonikowi nazywanemu administratorem. W latach 1516-1521, z krótką przerwą, administratorem komornictwa olsztyńskiego był Mikołaj Kopernik. On właśnie przygotował obronę Olsztyna przed najazdem krzyżackim. W XVI wieku gościli tu też dwaj biskupi warmińscy, a zarazem wielcy pisarze: Jan Dantyszek – "pierwszy poeta sarmacki", obdarzony cesarskim wawrzynem za "pieśni łacińskie" (1538, 1541) oraz Marcin Kromer z równą swobodą tworzący po łacinie i po polsku dzieła naukowe i literackie (1580). Kromer poświęcił wówczas kaplicę św. Anny, niedawno zbudowaną w południowo-zachodnim skrzydle zamku, a obdarzoną misternym siatkowym sklepieniem.</a:t>
            </a:r>
            <a:endParaRPr lang="pl-PL" dirty="0"/>
          </a:p>
        </p:txBody>
      </p:sp>
      <p:sp>
        <p:nvSpPr>
          <p:cNvPr id="4" name="Symbol zastępczy numeru slajdu 3"/>
          <p:cNvSpPr>
            <a:spLocks noGrp="1"/>
          </p:cNvSpPr>
          <p:nvPr>
            <p:ph type="sldNum" sz="quarter" idx="10"/>
          </p:nvPr>
        </p:nvSpPr>
        <p:spPr/>
        <p:txBody>
          <a:bodyPr/>
          <a:lstStyle/>
          <a:p>
            <a:fld id="{1E020567-C829-4FA4-B39D-1EC08593BFDD}" type="slidenum">
              <a:rPr lang="pl-PL" smtClean="0"/>
              <a:pPr/>
              <a:t>7</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5BAF6CA-DE1F-4429-9E44-744BF0C790AB}" type="datetimeFigureOut">
              <a:rPr lang="pl-PL" smtClean="0"/>
              <a:pPr/>
              <a:t>2015-11-24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B90FFEF-B3A2-477B-BDDD-842178C5151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AF6CA-DE1F-4429-9E44-744BF0C790AB}" type="datetimeFigureOut">
              <a:rPr lang="pl-PL" smtClean="0"/>
              <a:pPr/>
              <a:t>2015-11-24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0FFEF-B3A2-477B-BDDD-842178C5151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Zamki</a:t>
            </a:r>
            <a:r>
              <a:rPr lang="pl-PL" dirty="0" smtClean="0"/>
              <a:t> </a:t>
            </a:r>
            <a:r>
              <a:rPr lang="pl-PL" dirty="0" smtClean="0">
                <a:solidFill>
                  <a:schemeClr val="accent6"/>
                </a:solidFill>
              </a:rPr>
              <a:t>Warmii</a:t>
            </a:r>
            <a:r>
              <a:rPr lang="pl-PL" dirty="0" smtClean="0"/>
              <a:t> </a:t>
            </a:r>
            <a:r>
              <a:rPr lang="pl-PL" dirty="0" smtClean="0">
                <a:solidFill>
                  <a:srgbClr val="FF0000"/>
                </a:solidFill>
              </a:rPr>
              <a:t>i</a:t>
            </a:r>
            <a:r>
              <a:rPr lang="pl-PL" dirty="0" smtClean="0"/>
              <a:t> </a:t>
            </a:r>
            <a:r>
              <a:rPr lang="pl-PL" dirty="0" smtClean="0">
                <a:solidFill>
                  <a:schemeClr val="accent6"/>
                </a:solidFill>
              </a:rPr>
              <a:t>Mazur</a:t>
            </a:r>
            <a:endParaRPr lang="pl-PL" dirty="0">
              <a:solidFill>
                <a:schemeClr val="accent6"/>
              </a:solidFill>
            </a:endParaRPr>
          </a:p>
        </p:txBody>
      </p:sp>
      <p:sp>
        <p:nvSpPr>
          <p:cNvPr id="3" name="Symbol zastępczy zawartości 2"/>
          <p:cNvSpPr>
            <a:spLocks noGrp="1"/>
          </p:cNvSpPr>
          <p:nvPr>
            <p:ph idx="1"/>
          </p:nvPr>
        </p:nvSpPr>
        <p:spPr/>
        <p:txBody>
          <a:bodyPr/>
          <a:lstStyle/>
          <a:p>
            <a:pPr>
              <a:buNone/>
            </a:pPr>
            <a:endParaRPr lang="pl-PL" dirty="0" smtClean="0">
              <a:latin typeface="Algerian" pitchFamily="82" charset="0"/>
              <a:cs typeface="Aharoni" pitchFamily="2" charset="-79"/>
            </a:endParaRPr>
          </a:p>
          <a:p>
            <a:pPr>
              <a:buNone/>
            </a:pPr>
            <a:endParaRPr lang="pl-PL" dirty="0" smtClean="0">
              <a:latin typeface="Algerian" pitchFamily="82" charset="0"/>
              <a:cs typeface="Aharoni" pitchFamily="2" charset="-79"/>
            </a:endParaRPr>
          </a:p>
          <a:p>
            <a:pPr>
              <a:buNone/>
            </a:pPr>
            <a:endParaRPr lang="pl-PL" dirty="0" smtClean="0">
              <a:latin typeface="Algerian" pitchFamily="82" charset="0"/>
              <a:cs typeface="Aharoni" pitchFamily="2" charset="-79"/>
            </a:endParaRPr>
          </a:p>
          <a:p>
            <a:pPr>
              <a:buNone/>
            </a:pPr>
            <a:r>
              <a:rPr lang="pl-PL" dirty="0" smtClean="0">
                <a:latin typeface="Algerian" pitchFamily="82" charset="0"/>
                <a:cs typeface="Aharoni" pitchFamily="2" charset="-79"/>
              </a:rPr>
              <a:t>                                     </a:t>
            </a:r>
            <a:endParaRPr lang="pl-PL" dirty="0">
              <a:latin typeface="Algerian" pitchFamily="82" charset="0"/>
              <a:cs typeface="Aharoni" pitchFamily="2" charset="-79"/>
            </a:endParaRPr>
          </a:p>
        </p:txBody>
      </p:sp>
      <p:pic>
        <p:nvPicPr>
          <p:cNvPr id="1026" name="Picture 2" descr="C:\Users\M Rydzewska\Desktop\pobrany plik.jpg"/>
          <p:cNvPicPr>
            <a:picLocks noChangeAspect="1" noChangeArrowheads="1"/>
          </p:cNvPicPr>
          <p:nvPr/>
        </p:nvPicPr>
        <p:blipFill>
          <a:blip r:embed="rId2"/>
          <a:srcRect/>
          <a:stretch>
            <a:fillRect/>
          </a:stretch>
        </p:blipFill>
        <p:spPr bwMode="auto">
          <a:xfrm>
            <a:off x="1120775" y="2643188"/>
            <a:ext cx="2047875" cy="2238375"/>
          </a:xfrm>
          <a:prstGeom prst="rect">
            <a:avLst/>
          </a:prstGeom>
          <a:noFill/>
        </p:spPr>
      </p:pic>
      <p:pic>
        <p:nvPicPr>
          <p:cNvPr id="1027" name="Picture 3" descr="C:\Users\M Rydzewska\Desktop\pobrany plik.png"/>
          <p:cNvPicPr>
            <a:picLocks noChangeAspect="1" noChangeArrowheads="1"/>
          </p:cNvPicPr>
          <p:nvPr/>
        </p:nvPicPr>
        <p:blipFill>
          <a:blip r:embed="rId3"/>
          <a:srcRect/>
          <a:stretch>
            <a:fillRect/>
          </a:stretch>
        </p:blipFill>
        <p:spPr bwMode="auto">
          <a:xfrm>
            <a:off x="5810250" y="2813050"/>
            <a:ext cx="2095500" cy="21812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pic>
        <p:nvPicPr>
          <p:cNvPr id="1026" name="Picture 2" descr="C:\Users\M Rydzewska\Desktop\nidzica.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Podtytuł 5"/>
          <p:cNvSpPr>
            <a:spLocks noGrp="1"/>
          </p:cNvSpPr>
          <p:nvPr>
            <p:ph type="subTitle" idx="1"/>
          </p:nvPr>
        </p:nvSpPr>
        <p:spPr>
          <a:xfrm rot="10800000" flipV="1">
            <a:off x="-6429451" y="-3"/>
            <a:ext cx="5643601" cy="1357301"/>
          </a:xfrm>
        </p:spPr>
        <p:txBody>
          <a:bodyPr>
            <a:normAutofit/>
          </a:bodyPr>
          <a:lstStyle/>
          <a:p>
            <a:r>
              <a:rPr lang="pl-PL" dirty="0" smtClean="0">
                <a:solidFill>
                  <a:srgbClr val="FF0000"/>
                </a:solidFill>
              </a:rPr>
              <a:t>Zamek</a:t>
            </a:r>
            <a:r>
              <a:rPr lang="pl-PL" dirty="0" smtClean="0"/>
              <a:t> </a:t>
            </a:r>
            <a:r>
              <a:rPr lang="pl-PL" dirty="0" smtClean="0">
                <a:solidFill>
                  <a:schemeClr val="accent6"/>
                </a:solidFill>
              </a:rPr>
              <a:t>krzyżacki</a:t>
            </a:r>
            <a:r>
              <a:rPr lang="pl-PL" dirty="0" smtClean="0"/>
              <a:t> </a:t>
            </a:r>
            <a:r>
              <a:rPr lang="pl-PL" dirty="0" smtClean="0">
                <a:solidFill>
                  <a:srgbClr val="FF0000"/>
                </a:solidFill>
              </a:rPr>
              <a:t>w</a:t>
            </a:r>
            <a:r>
              <a:rPr lang="pl-PL" dirty="0" smtClean="0"/>
              <a:t> </a:t>
            </a:r>
            <a:r>
              <a:rPr lang="pl-PL" dirty="0" smtClean="0">
                <a:solidFill>
                  <a:schemeClr val="accent6"/>
                </a:solidFill>
              </a:rPr>
              <a:t>Nidzicy</a:t>
            </a:r>
            <a:endParaRPr lang="pl-PL" dirty="0">
              <a:solidFill>
                <a:schemeClr val="accent6"/>
              </a:solidFill>
            </a:endParaRPr>
          </a:p>
        </p:txBody>
      </p:sp>
      <p:sp>
        <p:nvSpPr>
          <p:cNvPr id="5" name="pole tekstowe 4"/>
          <p:cNvSpPr txBox="1"/>
          <p:nvPr/>
        </p:nvSpPr>
        <p:spPr>
          <a:xfrm>
            <a:off x="0" y="4429132"/>
            <a:ext cx="9144000" cy="2308324"/>
          </a:xfrm>
          <a:prstGeom prst="rect">
            <a:avLst/>
          </a:prstGeom>
          <a:solidFill>
            <a:schemeClr val="bg1">
              <a:alpha val="68000"/>
            </a:schemeClr>
          </a:solidFill>
        </p:spPr>
        <p:txBody>
          <a:bodyPr wrap="square" rtlCol="0">
            <a:spAutoFit/>
          </a:bodyPr>
          <a:lstStyle/>
          <a:p>
            <a:r>
              <a:rPr lang="pl-PL" sz="1600" dirty="0" smtClean="0"/>
              <a:t>Budowę zamku rozpoczęto około 1370 r., a w 1409 roku rezydował już w nim krzyżacki prokurator. W dniu 12 lipca 1410 roku w drodze z armią w głąb Państwa Krzyżackiego nieobroniony zamek został zajęty przez wojska polskie. Podczas wojny głodowej w 1414 roku zamek obległo polskie rycerstwo i 6 lipca zdobyło po ośmiu dniach oblężenia. W 1454 roku zamek zajął propolski Związek Pruski i w lutym 1455 roku przekazał czeskim wojskom zaciężnym pod wodzą Jana </a:t>
            </a:r>
            <a:r>
              <a:rPr lang="pl-PL" sz="1600" dirty="0" err="1" smtClean="0"/>
              <a:t>Koldy</a:t>
            </a:r>
            <a:r>
              <a:rPr lang="pl-PL" sz="1600" dirty="0" smtClean="0"/>
              <a:t> z </a:t>
            </a:r>
            <a:r>
              <a:rPr lang="pl-PL" sz="1600" dirty="0" err="1" smtClean="0"/>
              <a:t>Žampachu</a:t>
            </a:r>
            <a:r>
              <a:rPr lang="pl-PL" sz="1600" dirty="0" smtClean="0"/>
              <a:t>, którzy odparli 28 kwietnia najazd wojsk krzyżackich</a:t>
            </a:r>
            <a:r>
              <a:rPr lang="pl-PL" sz="1600" baseline="30000" dirty="0" smtClean="0"/>
              <a:t>[1]</a:t>
            </a:r>
            <a:r>
              <a:rPr lang="pl-PL" sz="1600" dirty="0" smtClean="0"/>
              <a:t>. W 1517 roku rozbudowano i umocniono przedzamcze. W 1784 roku spłonęło przedzamcze. W 1812 roku zamek zdewastowały wojska francuskie. W latach 1828-1830 zamek przebudowano na sąd i więzienie. W zimie 1945 roku wojska radzieckie zbombardowały zamek, który do odbudowy w latach 1961-1965 pozostawał ruiną</a:t>
            </a:r>
            <a:r>
              <a:rPr lang="pl-PL" sz="1600" dirty="0" smtClean="0"/>
              <a:t>.</a:t>
            </a:r>
            <a:endParaRPr lang="pl-PL"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1571659"/>
            <a:ext cx="9144000" cy="8429660"/>
          </a:xfrm>
        </p:spPr>
        <p:txBody>
          <a:bodyPr/>
          <a:lstStyle/>
          <a:p>
            <a:endParaRPr lang="pl-PL" dirty="0"/>
          </a:p>
        </p:txBody>
      </p:sp>
      <p:sp>
        <p:nvSpPr>
          <p:cNvPr id="3" name="Podtytuł 2"/>
          <p:cNvSpPr>
            <a:spLocks noGrp="1"/>
          </p:cNvSpPr>
          <p:nvPr>
            <p:ph type="subTitle" idx="1"/>
          </p:nvPr>
        </p:nvSpPr>
        <p:spPr>
          <a:xfrm rot="10800000" flipV="1">
            <a:off x="10429916" y="-285777"/>
            <a:ext cx="4929222" cy="1928826"/>
          </a:xfrm>
        </p:spPr>
        <p:txBody>
          <a:bodyPr>
            <a:normAutofit/>
          </a:bodyPr>
          <a:lstStyle/>
          <a:p>
            <a:r>
              <a:rPr lang="pl-PL" dirty="0" smtClean="0">
                <a:solidFill>
                  <a:srgbClr val="FF0000"/>
                </a:solidFill>
              </a:rPr>
              <a:t>Zamek w Działdowie</a:t>
            </a:r>
            <a:endParaRPr lang="pl-PL" dirty="0">
              <a:solidFill>
                <a:srgbClr val="FF0000"/>
              </a:solidFill>
            </a:endParaRPr>
          </a:p>
        </p:txBody>
      </p:sp>
      <p:sp>
        <p:nvSpPr>
          <p:cNvPr id="4" name="Prostokąt 3"/>
          <p:cNvSpPr/>
          <p:nvPr/>
        </p:nvSpPr>
        <p:spPr>
          <a:xfrm>
            <a:off x="2411248" y="3244334"/>
            <a:ext cx="4321504" cy="369332"/>
          </a:xfrm>
          <a:prstGeom prst="rect">
            <a:avLst/>
          </a:prstGeom>
        </p:spPr>
        <p:txBody>
          <a:bodyPr wrap="none">
            <a:spAutoFit/>
          </a:bodyPr>
          <a:lstStyle/>
          <a:p>
            <a:r>
              <a:rPr lang="pl-PL" dirty="0" smtClean="0"/>
              <a:t>http://www.zamkipolskie.com/dzial/002.jpg</a:t>
            </a:r>
            <a:endParaRPr lang="pl-PL" dirty="0"/>
          </a:p>
        </p:txBody>
      </p:sp>
      <p:pic>
        <p:nvPicPr>
          <p:cNvPr id="2050" name="Picture 2" descr="C:\Users\M Rydzewska\Desktop\002.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 name="pole tekstowe 6"/>
          <p:cNvSpPr txBox="1"/>
          <p:nvPr/>
        </p:nvSpPr>
        <p:spPr>
          <a:xfrm>
            <a:off x="152400" y="4867284"/>
            <a:ext cx="3042219" cy="369332"/>
          </a:xfrm>
          <a:prstGeom prst="rect">
            <a:avLst/>
          </a:prstGeom>
          <a:noFill/>
        </p:spPr>
        <p:txBody>
          <a:bodyPr wrap="square" rtlCol="0">
            <a:spAutoFit/>
          </a:bodyPr>
          <a:lstStyle/>
          <a:p>
            <a:endParaRPr lang="pl-PL" dirty="0"/>
          </a:p>
        </p:txBody>
      </p:sp>
      <p:sp>
        <p:nvSpPr>
          <p:cNvPr id="8" name="pole tekstowe 7"/>
          <p:cNvSpPr txBox="1"/>
          <p:nvPr/>
        </p:nvSpPr>
        <p:spPr>
          <a:xfrm>
            <a:off x="0" y="3786190"/>
            <a:ext cx="9144000" cy="3108543"/>
          </a:xfrm>
          <a:prstGeom prst="rect">
            <a:avLst/>
          </a:prstGeom>
          <a:solidFill>
            <a:schemeClr val="bg1">
              <a:alpha val="68000"/>
            </a:schemeClr>
          </a:solidFill>
        </p:spPr>
        <p:txBody>
          <a:bodyPr wrap="square" rtlCol="0">
            <a:spAutoFit/>
          </a:bodyPr>
          <a:lstStyle/>
          <a:p>
            <a:r>
              <a:rPr lang="pl-PL" sz="1400" dirty="0" smtClean="0"/>
              <a:t>Warownię wznieśli rycerze zakonu krzyżackiego w latach 1344-1391. Budowla powstała wokół dziedzińca na planie kwadratu o boku 46 m. Zamek otoczony był murem i fosą. Z trzech stron zamku broniły bagna, z czwartej zaś, rzeka </a:t>
            </a:r>
            <a:r>
              <a:rPr lang="pl-PL" sz="1400" dirty="0" err="1" smtClean="0"/>
              <a:t>Działdówka</a:t>
            </a:r>
            <a:r>
              <a:rPr lang="pl-PL" sz="1400" dirty="0" smtClean="0"/>
              <a:t>. Od strony podjazdu stały dwie wieże smukła, okrągła, na ośmiobocznej podstawie i masywna, czworoboczna, obok bramy. Do dnia dzisiejszego zachowało się południowo-zachodnie skrzydło zamku z pierwszej połowy XIV wieku - tzw. Dom Duży, z gotyckimi sklepieniami w piwnicach oraz </a:t>
            </a:r>
            <a:r>
              <a:rPr lang="pl-PL" sz="1400" dirty="0" smtClean="0">
                <a:solidFill>
                  <a:schemeClr val="tx1">
                    <a:alpha val="68000"/>
                  </a:schemeClr>
                </a:solidFill>
              </a:rPr>
              <a:t>obszerna sala stanowiąca dawniej refektarz i kaplicę. Zamek posiadał własne zaplecze gospodarcze - młyn, browar i folusz. Zamek </a:t>
            </a:r>
            <a:r>
              <a:rPr lang="pl-PL" sz="1400" dirty="0" smtClean="0"/>
              <a:t>był wyodrębnioną z obszaru miejskiego jednostką terytorialną, administracyjną i gospodarczą. W jego murach swoją siedzibę miał prokurator zakonny, a od 1383 roku wójt. Zamek był wielokrotnie przedmiotem walk między wojskami krzyżackimi czy </a:t>
            </a:r>
            <a:r>
              <a:rPr lang="pl-PL" sz="1400" dirty="0" smtClean="0">
                <a:solidFill>
                  <a:schemeClr val="tx1">
                    <a:alpha val="0"/>
                  </a:schemeClr>
                </a:solidFill>
              </a:rPr>
              <a:t>pruskimi</a:t>
            </a:r>
            <a:r>
              <a:rPr lang="pl-PL" sz="1400" dirty="0" smtClean="0"/>
              <a:t> a polskimi, litewskimi i szwedzkimi. W XVII wieku (1676 rok) przebudowany został w stylu renesansowym. </a:t>
            </a:r>
            <a:r>
              <a:rPr lang="pl-PL" sz="1400" dirty="0" smtClean="0">
                <a:solidFill>
                  <a:schemeClr val="tx1">
                    <a:alpha val="45000"/>
                  </a:schemeClr>
                </a:solidFill>
              </a:rPr>
              <a:t>Później</a:t>
            </a:r>
            <a:r>
              <a:rPr lang="pl-PL" sz="1400" dirty="0" smtClean="0"/>
              <a:t> był stopniowo rozbierany, odnowiony pod koniec XIX wieku. Jeszcze raz uszkodzony podczas II wojny światowej. W ostatnich latach odbudowane zostało zachodnie skrzydło zamku wraz z </a:t>
            </a:r>
            <a:r>
              <a:rPr lang="pl-PL" sz="1400" dirty="0" err="1" smtClean="0"/>
              <a:t>dziedzińcem.Podstawę</a:t>
            </a:r>
            <a:r>
              <a:rPr lang="pl-PL" sz="1400" dirty="0" smtClean="0"/>
              <a:t> dla tego skrzydła stanowią zachowane piwnice z </a:t>
            </a:r>
            <a:r>
              <a:rPr lang="pl-PL" sz="1400" dirty="0" smtClean="0">
                <a:solidFill>
                  <a:schemeClr val="bg1">
                    <a:alpha val="68000"/>
                  </a:schemeClr>
                </a:solidFill>
              </a:rPr>
              <a:t>lochem</a:t>
            </a:r>
            <a:r>
              <a:rPr lang="pl-PL" sz="1400" dirty="0" smtClean="0"/>
              <a:t> dla więźniów i ścianami o grubości około 4 m. W tej części swoją siedzibę ma Urząd Miasta.</a:t>
            </a:r>
          </a:p>
          <a:p>
            <a:r>
              <a:rPr lang="pl-PL" sz="1400" dirty="0" smtClean="0"/>
              <a:t>Badania archeologiczne prowadzone na zamku w latach 1981-1989 ukazały bogatą przeszłość tego miejsca. W wyniku prac ziemnych wydobyto około 300 000 sztuk znalezisk ruchomych (głównie starożytnych</a:t>
            </a:r>
            <a:r>
              <a:rPr lang="pl-PL" sz="1400" dirty="0" smtClean="0"/>
              <a:t>).</a:t>
            </a:r>
            <a:endParaRPr lang="pl-PL"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1"/>
            <a:ext cx="9144000" cy="6858000"/>
          </a:xfrm>
        </p:spPr>
        <p:txBody>
          <a:bodyPr/>
          <a:lstStyle/>
          <a:p>
            <a:endParaRPr lang="pl-PL" dirty="0"/>
          </a:p>
        </p:txBody>
      </p:sp>
      <p:sp>
        <p:nvSpPr>
          <p:cNvPr id="3" name="Podtytuł 2"/>
          <p:cNvSpPr>
            <a:spLocks noGrp="1"/>
          </p:cNvSpPr>
          <p:nvPr>
            <p:ph type="subTitle" idx="1"/>
          </p:nvPr>
        </p:nvSpPr>
        <p:spPr>
          <a:xfrm flipH="1">
            <a:off x="15001948" y="-428652"/>
            <a:ext cx="71438" cy="45719"/>
          </a:xfrm>
        </p:spPr>
        <p:txBody>
          <a:bodyPr>
            <a:normAutofit fontScale="25000" lnSpcReduction="20000"/>
          </a:bodyPr>
          <a:lstStyle/>
          <a:p>
            <a:endParaRPr lang="pl-PL" dirty="0"/>
          </a:p>
        </p:txBody>
      </p:sp>
      <p:sp>
        <p:nvSpPr>
          <p:cNvPr id="4" name="Prostokąt 3"/>
          <p:cNvSpPr/>
          <p:nvPr/>
        </p:nvSpPr>
        <p:spPr>
          <a:xfrm>
            <a:off x="2411248" y="3244334"/>
            <a:ext cx="4321504" cy="369332"/>
          </a:xfrm>
          <a:prstGeom prst="rect">
            <a:avLst/>
          </a:prstGeom>
        </p:spPr>
        <p:txBody>
          <a:bodyPr wrap="none">
            <a:spAutoFit/>
          </a:bodyPr>
          <a:lstStyle/>
          <a:p>
            <a:r>
              <a:rPr lang="pl-PL" dirty="0" smtClean="0"/>
              <a:t>http://www.zamkipolskie.com/dzial/002.jpg</a:t>
            </a:r>
            <a:endParaRPr lang="pl-PL" dirty="0"/>
          </a:p>
        </p:txBody>
      </p:sp>
      <p:pic>
        <p:nvPicPr>
          <p:cNvPr id="3074" name="Picture 2" descr="C:\Users\M Rydzewska\Desktop\images2.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7" name="Prostokąt 6"/>
          <p:cNvSpPr/>
          <p:nvPr/>
        </p:nvSpPr>
        <p:spPr>
          <a:xfrm>
            <a:off x="0" y="1"/>
            <a:ext cx="9144000" cy="7294305"/>
          </a:xfrm>
          <a:prstGeom prst="rect">
            <a:avLst/>
          </a:prstGeom>
        </p:spPr>
        <p:txBody>
          <a:bodyPr wrap="square">
            <a:spAutoFit/>
          </a:bodyPr>
          <a:lstStyle/>
          <a:p>
            <a:r>
              <a:rPr lang="pl-PL" b="1" dirty="0" smtClean="0"/>
              <a:t>Zamek w Malborku</a:t>
            </a:r>
            <a:r>
              <a:rPr lang="pl-PL" dirty="0" smtClean="0"/>
              <a:t> (</a:t>
            </a:r>
            <a:r>
              <a:rPr lang="pl-PL" dirty="0" err="1" smtClean="0"/>
              <a:t>niem</a:t>
            </a:r>
            <a:r>
              <a:rPr lang="pl-PL" dirty="0" smtClean="0"/>
              <a:t>. </a:t>
            </a:r>
            <a:r>
              <a:rPr lang="pl-PL" i="1" dirty="0" err="1" smtClean="0"/>
              <a:t>Ordensburg</a:t>
            </a:r>
            <a:r>
              <a:rPr lang="pl-PL" i="1" dirty="0" smtClean="0"/>
              <a:t> </a:t>
            </a:r>
            <a:r>
              <a:rPr lang="pl-PL" i="1" dirty="0" err="1" smtClean="0"/>
              <a:t>Marienburg</a:t>
            </a:r>
            <a:r>
              <a:rPr lang="pl-PL" dirty="0" smtClean="0"/>
              <a:t>) – zamek w Malborku, na prawym brzegu Nogatu, gotycki, ceglany, warowny, otoczony fosą, wzniesiony w kilku etapach od 1280 do </a:t>
            </a:r>
            <a:r>
              <a:rPr lang="pl-PL" dirty="0" err="1" smtClean="0"/>
              <a:t>poł</a:t>
            </a:r>
            <a:r>
              <a:rPr lang="pl-PL" dirty="0" smtClean="0"/>
              <a:t>. XV w. przez zakon krzyżacki, początkowo konwentualny i siedziba komtura, w latach 1309–1457 siedziba wielkich mistrzów zakonu krzyżackiego i władz Prus Zakonnych, w latach 1457–1772 rezydencja królów Polski</a:t>
            </a:r>
            <a:r>
              <a:rPr lang="pl-PL" baseline="30000" dirty="0" smtClean="0"/>
              <a:t>[1][2]</a:t>
            </a:r>
            <a:r>
              <a:rPr lang="pl-PL" dirty="0" smtClean="0"/>
              <a:t>, od 1466 siedziba władz Prus Królewskich, od 1568 siedziba Komisji Morskiej, w 1772 zajęty przez administrację Królestwa Prus i zdewastowany w latach 1773–1804</a:t>
            </a:r>
            <a:r>
              <a:rPr lang="pl-PL" baseline="30000" dirty="0" smtClean="0"/>
              <a:t>[3]</a:t>
            </a:r>
            <a:r>
              <a:rPr lang="pl-PL" dirty="0" smtClean="0"/>
              <a:t>; rekonstruowany w latach 1817–1842 i 1882–1944</a:t>
            </a:r>
            <a:r>
              <a:rPr lang="pl-PL" baseline="30000" dirty="0" smtClean="0"/>
              <a:t>[3]</a:t>
            </a:r>
            <a:r>
              <a:rPr lang="pl-PL" dirty="0" smtClean="0"/>
              <a:t>, zniszczony w 1945, ponownie rekonstruowany od 1947; w 1949 wpisany do rejestru zabytków, w 1994 uznany za pomnik historii</a:t>
            </a:r>
            <a:r>
              <a:rPr lang="pl-PL" baseline="30000" dirty="0" smtClean="0"/>
              <a:t>[4]</a:t>
            </a:r>
            <a:r>
              <a:rPr lang="pl-PL" dirty="0" smtClean="0"/>
              <a:t>, w 1997 wpisany na listę światowego dziedzictwa UNESCO; od 1961 siedziba Muzeum Zamkowego w Malborku.</a:t>
            </a:r>
          </a:p>
          <a:p>
            <a:r>
              <a:rPr lang="pl-PL" dirty="0" smtClean="0"/>
              <a:t>W 1286 na południe od zamku lokowano Malbork (Stare Miasto), którego mury miejskie sprzężono z murem obronnym zamku w jednolity system obronny</a:t>
            </a:r>
            <a:r>
              <a:rPr lang="pl-PL" baseline="30000" dirty="0" smtClean="0"/>
              <a:t>[3]</a:t>
            </a:r>
            <a:r>
              <a:rPr lang="pl-PL" dirty="0" smtClean="0"/>
              <a:t>. W 1388 na wschód od zamku założono Nowe Miasto. W latach 1626–1635 miasto i zamek otoczono wałem fortecznym o narysie bastionowym, zaś przyczółek mostowy na lewym brzegu Nogatu osłonięto dziełem rogowym</a:t>
            </a:r>
            <a:r>
              <a:rPr lang="pl-PL" baseline="30000" dirty="0" smtClean="0"/>
              <a:t>[5]</a:t>
            </a:r>
            <a:r>
              <a:rPr lang="pl-PL" dirty="0" smtClean="0"/>
              <a:t>.</a:t>
            </a:r>
          </a:p>
          <a:p>
            <a:r>
              <a:rPr lang="pl-PL" dirty="0" smtClean="0"/>
              <a:t>Zespół zamkowy w Malborku obejmuje</a:t>
            </a:r>
            <a:r>
              <a:rPr lang="pl-PL" baseline="30000" dirty="0" smtClean="0"/>
              <a:t>[3][5]</a:t>
            </a:r>
            <a:r>
              <a:rPr lang="pl-PL" dirty="0" smtClean="0"/>
              <a:t>:</a:t>
            </a:r>
          </a:p>
          <a:p>
            <a:r>
              <a:rPr lang="pl-PL" dirty="0" smtClean="0"/>
              <a:t>Zamek Wysoki, czworoboczny, z dziedzińcem otoczonym krużgankiem, kościołem Najświętszej Maryi Panny z kaplicą grobową św. Anny, </a:t>
            </a:r>
            <a:r>
              <a:rPr lang="pl-PL" dirty="0" err="1" smtClean="0"/>
              <a:t>gdaniskiem</a:t>
            </a:r>
            <a:r>
              <a:rPr lang="pl-PL" dirty="0" smtClean="0"/>
              <a:t>, wieżami Kleszą i Wróblą</a:t>
            </a:r>
          </a:p>
          <a:p>
            <a:r>
              <a:rPr lang="pl-PL" dirty="0" smtClean="0"/>
              <a:t>Zamek Średni, wzniesiony w miejscu byłego przedzamcza, trójboczny, z rozległym dziedzińcem otwartym ku Zamkowi Wysokiemu (oddzielonym od niego murem i fosą), z kaplicą św. Bartłomieja, Wielką Komturią, Infirmerią, Wielkim Refektarzem, Pałacem Wielkich Mistrzów, Refektarzem Letnim, Refektarzem Zimowym, wieżą Kurzą Nogą</a:t>
            </a:r>
          </a:p>
          <a:p>
            <a:r>
              <a:rPr lang="pl-PL" dirty="0" smtClean="0"/>
              <a:t>Zamek Niski (Przedzamcze), z Karwanem, kaplicą św. Wawrzyńca oraz szeregiem zabudowań gospodarczych</a:t>
            </a:r>
            <a:r>
              <a:rPr lang="pl-PL" dirty="0" smtClean="0"/>
              <a:t>.                 </a:t>
            </a:r>
            <a:endParaRPr lang="pl-PL" dirty="0" smtClean="0"/>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a:xfrm>
            <a:off x="17002212" y="3886200"/>
            <a:ext cx="71438" cy="114304"/>
          </a:xfrm>
        </p:spPr>
        <p:txBody>
          <a:bodyPr>
            <a:normAutofit fontScale="25000" lnSpcReduction="20000"/>
          </a:bodyPr>
          <a:lstStyle/>
          <a:p>
            <a:endParaRPr lang="pl-PL" dirty="0"/>
          </a:p>
        </p:txBody>
      </p:sp>
      <p:sp>
        <p:nvSpPr>
          <p:cNvPr id="4" name="Prostokąt 3"/>
          <p:cNvSpPr/>
          <p:nvPr/>
        </p:nvSpPr>
        <p:spPr>
          <a:xfrm>
            <a:off x="2411248" y="3244334"/>
            <a:ext cx="4321504" cy="369332"/>
          </a:xfrm>
          <a:prstGeom prst="rect">
            <a:avLst/>
          </a:prstGeom>
        </p:spPr>
        <p:txBody>
          <a:bodyPr wrap="none">
            <a:spAutoFit/>
          </a:bodyPr>
          <a:lstStyle/>
          <a:p>
            <a:r>
              <a:rPr lang="pl-PL" dirty="0" smtClean="0"/>
              <a:t>http://www.zamkipolskie.com/dzial/002.jpg</a:t>
            </a:r>
            <a:endParaRPr lang="pl-PL" dirty="0"/>
          </a:p>
        </p:txBody>
      </p:sp>
      <p:pic>
        <p:nvPicPr>
          <p:cNvPr id="4098" name="Picture 2" descr="C:\Users\M Rydzewska\Desktop\Lidzbark-Warmiński-zamek-gotycki-z-1355r-1265108.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6" name="Prostokąt 5"/>
          <p:cNvSpPr/>
          <p:nvPr/>
        </p:nvSpPr>
        <p:spPr>
          <a:xfrm>
            <a:off x="0" y="0"/>
            <a:ext cx="9144000" cy="5632311"/>
          </a:xfrm>
          <a:prstGeom prst="rect">
            <a:avLst/>
          </a:prstGeom>
        </p:spPr>
        <p:txBody>
          <a:bodyPr wrap="square">
            <a:spAutoFit/>
          </a:bodyPr>
          <a:lstStyle/>
          <a:p>
            <a:r>
              <a:rPr lang="pl-PL" b="1" dirty="0" smtClean="0"/>
              <a:t>Zamek biskupi w Lidzbarku Warmińskim</a:t>
            </a:r>
            <a:r>
              <a:rPr lang="pl-PL" dirty="0" smtClean="0"/>
              <a:t> – zamek z XIV wieku mieszczący się w Lidzbarku Warmińskim, należący do najcenniejszych zabytków architektury gotyckiej w Polsce</a:t>
            </a:r>
            <a:r>
              <a:rPr lang="pl-PL" baseline="30000" dirty="0" smtClean="0"/>
              <a:t>[1]</a:t>
            </a:r>
            <a:r>
              <a:rPr lang="pl-PL" dirty="0" smtClean="0"/>
              <a:t>. Zamek budowano w latach 1350-1401.</a:t>
            </a:r>
            <a:r>
              <a:rPr lang="pl-PL" baseline="30000" dirty="0" smtClean="0"/>
              <a:t>[2]</a:t>
            </a:r>
            <a:r>
              <a:rPr lang="pl-PL" dirty="0" smtClean="0"/>
              <a:t> Prace budowlane rozpoczęto w rok po przeniesieniu z Ornety (</a:t>
            </a:r>
            <a:r>
              <a:rPr lang="pl-PL" dirty="0" err="1" smtClean="0"/>
              <a:t>niem</a:t>
            </a:r>
            <a:r>
              <a:rPr lang="pl-PL" dirty="0" smtClean="0"/>
              <a:t>. </a:t>
            </a:r>
            <a:r>
              <a:rPr lang="pl-PL" dirty="0" err="1" smtClean="0"/>
              <a:t>Wormditt</a:t>
            </a:r>
            <a:r>
              <a:rPr lang="pl-PL" dirty="0" smtClean="0"/>
              <a:t>) do Lidzbarka Warmińskiego (</a:t>
            </a:r>
            <a:r>
              <a:rPr lang="pl-PL" dirty="0" err="1" smtClean="0"/>
              <a:t>niem</a:t>
            </a:r>
            <a:r>
              <a:rPr lang="pl-PL" dirty="0" smtClean="0"/>
              <a:t>. </a:t>
            </a:r>
            <a:r>
              <a:rPr lang="pl-PL" dirty="0" err="1" smtClean="0"/>
              <a:t>Heilsberg</a:t>
            </a:r>
            <a:r>
              <a:rPr lang="pl-PL" dirty="0" smtClean="0"/>
              <a:t>) siedziby biskupów warmińskich</a:t>
            </a:r>
            <a:r>
              <a:rPr lang="pl-PL" baseline="30000" dirty="0" smtClean="0"/>
              <a:t>[2]</a:t>
            </a:r>
            <a:r>
              <a:rPr lang="pl-PL" dirty="0" smtClean="0"/>
              <a:t>. Rozpoczęta budowa zamku w jego pierwotnym kształcie realizowana była przez biskupów, od Hermana z Pragi do Henryka </a:t>
            </a:r>
            <a:r>
              <a:rPr lang="pl-PL" dirty="0" err="1" smtClean="0"/>
              <a:t>Sorboma</a:t>
            </a:r>
            <a:r>
              <a:rPr lang="pl-PL" dirty="0" smtClean="0"/>
              <a:t>. Budynek wzniesiono na planie czworoboku o wymiarach 48,5x48,5 m. W czasie kadencji biskupa </a:t>
            </a:r>
            <a:r>
              <a:rPr lang="pl-PL" dirty="0" err="1" smtClean="0"/>
              <a:t>Sorboma</a:t>
            </a:r>
            <a:r>
              <a:rPr lang="pl-PL" dirty="0" smtClean="0"/>
              <a:t> dziedziniec zamku otoczony został dwukondygnacyjnymi krużgankami.</a:t>
            </a:r>
          </a:p>
          <a:p>
            <a:r>
              <a:rPr lang="pl-PL" dirty="0" smtClean="0"/>
              <a:t>Wybudowany w widłach rzek Łyny i </a:t>
            </a:r>
            <a:r>
              <a:rPr lang="pl-PL" dirty="0" err="1" smtClean="0"/>
              <a:t>Symsarny</a:t>
            </a:r>
            <a:r>
              <a:rPr lang="pl-PL" dirty="0" smtClean="0"/>
              <a:t>, zamek chroniony był dodatkowo murami obwodowymi i fosami od południa i wschodu (wschodnia fosa równoległa do </a:t>
            </a:r>
            <a:r>
              <a:rPr lang="pl-PL" dirty="0" err="1" smtClean="0"/>
              <a:t>Symsarny</a:t>
            </a:r>
            <a:r>
              <a:rPr lang="pl-PL" dirty="0" smtClean="0"/>
              <a:t>). W części południowej zamku zlokalizowano przedzamcze. Dojazd do zamku z miasta odbywał się przez Bramę Młyńską po moście przez Łynę do jakby północnego przedzamcza, gdzie umiejscowiony był młyn wodny. Dalej przejechać trzeba było wzdłuż zachodniej strony zamku przez kilka bram do przedzamcza od strony południowej. Przedzamcze to od zamku właściwego oddzielone było suchą fosą. Po przejechaniu mostu na wymienionej fosie można było się dostać na dziedziniec zamkowy przez bramę usytuowaną w centralnej części skrzydła południowego.</a:t>
            </a:r>
          </a:p>
          <a:p>
            <a:r>
              <a:rPr lang="pl-PL" dirty="0" smtClean="0"/>
              <a:t>Bryłę zamku w narożu północno-wschodnim zdobi wieża wysoka, a w pozostałych narożach wieżyczki na konsolach. Wieżyczki te dobudowano po pożarze zamku w 1442 roku. Ostateczny kształt uzyskały one w czasie rządów biskupa Watzenrode.</a:t>
            </a:r>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0"/>
            <a:ext cx="9144000" cy="6858000"/>
          </a:xfrm>
        </p:spPr>
        <p:txBody>
          <a:bodyPr/>
          <a:lstStyle/>
          <a:p>
            <a:endParaRPr lang="pl-PL" dirty="0"/>
          </a:p>
        </p:txBody>
      </p:sp>
      <p:sp>
        <p:nvSpPr>
          <p:cNvPr id="3" name="Podtytuł 2"/>
          <p:cNvSpPr>
            <a:spLocks noGrp="1"/>
          </p:cNvSpPr>
          <p:nvPr>
            <p:ph type="subTitle" idx="1"/>
          </p:nvPr>
        </p:nvSpPr>
        <p:spPr>
          <a:xfrm flipH="1">
            <a:off x="17716592" y="0"/>
            <a:ext cx="71438" cy="45719"/>
          </a:xfrm>
        </p:spPr>
        <p:txBody>
          <a:bodyPr>
            <a:normAutofit fontScale="25000" lnSpcReduction="20000"/>
          </a:bodyPr>
          <a:lstStyle/>
          <a:p>
            <a:endParaRPr lang="pl-PL" dirty="0"/>
          </a:p>
        </p:txBody>
      </p:sp>
      <p:sp>
        <p:nvSpPr>
          <p:cNvPr id="4" name="Prostokąt 3"/>
          <p:cNvSpPr/>
          <p:nvPr/>
        </p:nvSpPr>
        <p:spPr>
          <a:xfrm>
            <a:off x="1428728" y="0"/>
            <a:ext cx="4321504" cy="369332"/>
          </a:xfrm>
          <a:prstGeom prst="rect">
            <a:avLst/>
          </a:prstGeom>
        </p:spPr>
        <p:txBody>
          <a:bodyPr wrap="square">
            <a:spAutoFit/>
          </a:bodyPr>
          <a:lstStyle/>
          <a:p>
            <a:r>
              <a:rPr lang="pl-PL" dirty="0" smtClean="0"/>
              <a:t>http://www.zamkipolskie.com/dzial/002.jpg</a:t>
            </a:r>
            <a:endParaRPr lang="pl-PL" dirty="0"/>
          </a:p>
        </p:txBody>
      </p:sp>
      <p:pic>
        <p:nvPicPr>
          <p:cNvPr id="5122" name="Picture 2" descr="C:\Users\M Rydzewska\Desktop\imag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Prostokąt 5"/>
          <p:cNvSpPr/>
          <p:nvPr/>
        </p:nvSpPr>
        <p:spPr>
          <a:xfrm>
            <a:off x="0" y="1"/>
            <a:ext cx="9144000" cy="1754326"/>
          </a:xfrm>
          <a:prstGeom prst="rect">
            <a:avLst/>
          </a:prstGeom>
        </p:spPr>
        <p:txBody>
          <a:bodyPr wrap="square">
            <a:spAutoFit/>
          </a:bodyPr>
          <a:lstStyle/>
          <a:p>
            <a:r>
              <a:rPr lang="pl-PL" b="1" dirty="0" smtClean="0"/>
              <a:t>Zamek w Węgorzewie</a:t>
            </a:r>
            <a:r>
              <a:rPr lang="pl-PL" dirty="0" smtClean="0"/>
              <a:t> jest najstarszym zabytkiem miasta. Tereny dzisiejszego Węgorzewa zamieszkiwali do czasu podboju tych ziem przez Krzyżaków plemiona </a:t>
            </a:r>
            <a:r>
              <a:rPr lang="pl-PL" dirty="0" err="1" smtClean="0"/>
              <a:t>Galindów</a:t>
            </a:r>
            <a:r>
              <a:rPr lang="pl-PL" dirty="0" smtClean="0"/>
              <a:t>, którzy na wyspie Węgorapy w pobliżu jeziora Mamry wybudowali gród </a:t>
            </a:r>
            <a:r>
              <a:rPr lang="pl-PL" i="1" dirty="0" err="1" smtClean="0"/>
              <a:t>Angetete</a:t>
            </a:r>
            <a:r>
              <a:rPr lang="pl-PL" dirty="0" smtClean="0"/>
              <a:t>. Gród ten został zniszczony przez Krzyżaków, którzy w jego miejscu zbudowali około 1335 roku drewniany gródek położony 2 km od dzisiejszego zamku nad wypływem Węgorapy z Jeziora Mamry. Gródek ten nazywany </a:t>
            </a:r>
            <a:r>
              <a:rPr lang="pl-PL" dirty="0" err="1" smtClean="0"/>
              <a:t>Angerburg</a:t>
            </a:r>
            <a:r>
              <a:rPr lang="pl-PL" dirty="0" smtClean="0"/>
              <a:t> został spalony przez litewskiego księcia Kiejstuta zimą 1365 roku.</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0"/>
            <a:ext cx="9144000" cy="6857999"/>
          </a:xfrm>
        </p:spPr>
        <p:txBody>
          <a:bodyPr/>
          <a:lstStyle/>
          <a:p>
            <a:endParaRPr lang="pl-PL" dirty="0"/>
          </a:p>
        </p:txBody>
      </p:sp>
      <p:sp>
        <p:nvSpPr>
          <p:cNvPr id="3" name="Podtytuł 2"/>
          <p:cNvSpPr>
            <a:spLocks noGrp="1"/>
          </p:cNvSpPr>
          <p:nvPr>
            <p:ph type="subTitle" idx="1"/>
          </p:nvPr>
        </p:nvSpPr>
        <p:spPr>
          <a:xfrm flipV="1">
            <a:off x="16073518" y="3857628"/>
            <a:ext cx="1785950" cy="1000132"/>
          </a:xfrm>
        </p:spPr>
        <p:txBody>
          <a:bodyPr/>
          <a:lstStyle/>
          <a:p>
            <a:endParaRPr lang="pl-PL" dirty="0"/>
          </a:p>
        </p:txBody>
      </p:sp>
      <p:sp>
        <p:nvSpPr>
          <p:cNvPr id="4" name="Prostokąt 3"/>
          <p:cNvSpPr/>
          <p:nvPr/>
        </p:nvSpPr>
        <p:spPr>
          <a:xfrm flipV="1">
            <a:off x="2411248" y="0"/>
            <a:ext cx="4321504" cy="369332"/>
          </a:xfrm>
          <a:prstGeom prst="rect">
            <a:avLst/>
          </a:prstGeom>
        </p:spPr>
        <p:txBody>
          <a:bodyPr wrap="square">
            <a:spAutoFit/>
          </a:bodyPr>
          <a:lstStyle/>
          <a:p>
            <a:r>
              <a:rPr lang="pl-PL" dirty="0" smtClean="0"/>
              <a:t>http://www.zamkipolskie.com/dzial/002.jpg</a:t>
            </a:r>
            <a:endParaRPr lang="pl-PL" dirty="0"/>
          </a:p>
        </p:txBody>
      </p:sp>
      <p:pic>
        <p:nvPicPr>
          <p:cNvPr id="6146" name="Picture 2" descr="C:\Users\M Rydzewska\Desktop\indek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Prostokąt 5"/>
          <p:cNvSpPr/>
          <p:nvPr/>
        </p:nvSpPr>
        <p:spPr>
          <a:xfrm>
            <a:off x="0" y="0"/>
            <a:ext cx="9144000" cy="6463308"/>
          </a:xfrm>
          <a:prstGeom prst="rect">
            <a:avLst/>
          </a:prstGeom>
        </p:spPr>
        <p:txBody>
          <a:bodyPr wrap="square">
            <a:spAutoFit/>
          </a:bodyPr>
          <a:lstStyle/>
          <a:p>
            <a:r>
              <a:rPr lang="pl-PL" dirty="0" smtClean="0"/>
              <a:t>Zamek zbudowany w latach 1346-1353, składał się z jednego skrzydła po północno-wschodniej stronie czworokątnego dziedzińca. Dojście do zamku, otoczonego pasem murów obronnych i fosą prowadziło od strony Łyny mostem zwodzonym. Południowo-zachodnie skrzydło zamku zbudowano w XV wieku. Wieżę z połowy XIV wieku, położoną w zachodnim narożniku dziedzińca, przebudowano w początku XVI wieku, nadając jej kształt okrągły na czworokątnej podstawie, a wysokość 40 m. Jednocześnie zamkowe mury obronne podwyższono do wysokości 12 m i uzupełniono drugim pasem niższych murów, wzmocnionych basztami. System zamkowych murów połączono częściowo z murami miejskimi, przez co zamek stał się jak gdyby potężnym bastionem wysuniętym poza miasto i broniącym do niego dostępu. Zamek należał do kapituły warmińskiej, która, wraz z biskupem warmińskim, do 1454 podlegała wojskowej opiece zakonu krzyżackiego. Z tego względu odegrał sporą rolę podczas wojen polsko-krzyżackich. W 1410 po bitwie pod Grunwaldem poddał się bez walki Polakom, w 1414 zaś zdobyli go oni po kilkudniowym oblężeniu. W czasie wojny trzynastoletniej (1454-1466) przechodził z rąk do rąk. Krzyżacy zagrozili zamkowi i miastu jeszcze w 1521, obrona jednak była tak skuteczna, że poprzestali po jednym, nieudanym szturmie. Kapituła powierzała zarządzanie komornictwem olsztyńskim wybieranemu co roku ze swego grona kanonikowi nazywanemu administratorem. W latach 1516-1521, z krótką przerwą, administratorem komornictwa olsztyńskiego był Mikołaj Kopernik. On właśnie przygotował obronę Olsztyna przed najazdem krzyżackim. W XVI wieku gościli tu też dwaj biskupi warmińscy, a zarazem wielcy pisarze: Jan Dantyszek – "pierwszy poeta sarmacki", obdarzony cesarskim wawrzynem za "pieśni łacińskie" (1538, 1541) oraz Marcin Kromer z równą swobodą tworzący po łacinie i po polsku dzieła naukowe i literackie (1580). Kromer poświęcił wówczas kaplicę św. Anny, niedawno zbudowaną w południowo-zachodnim skrzydle zamku, a obdarzoną misternym siatkowym sklepieniem.</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latin typeface="Algerian" pitchFamily="82" charset="0"/>
              </a:rPr>
              <a:t>zaprezentowaŁ</a:t>
            </a:r>
            <a:r>
              <a:rPr lang="pl-PL" dirty="0" smtClean="0">
                <a:latin typeface="Algerian" pitchFamily="82" charset="0"/>
              </a:rPr>
              <a:t> Bartosz </a:t>
            </a:r>
            <a:r>
              <a:rPr lang="pl-PL" dirty="0" err="1" smtClean="0">
                <a:latin typeface="Algerian" pitchFamily="82" charset="0"/>
              </a:rPr>
              <a:t>florek</a:t>
            </a:r>
            <a:endParaRPr lang="pl-PL" dirty="0">
              <a:latin typeface="Algerian" pitchFamily="82" charset="0"/>
            </a:endParaRPr>
          </a:p>
        </p:txBody>
      </p:sp>
      <p:sp>
        <p:nvSpPr>
          <p:cNvPr id="3" name="Symbol zastępczy zawartości 2"/>
          <p:cNvSpPr>
            <a:spLocks noGrp="1"/>
          </p:cNvSpPr>
          <p:nvPr>
            <p:ph idx="1"/>
          </p:nvPr>
        </p:nvSpPr>
        <p:spPr/>
        <p:txBody>
          <a:bodyPr/>
          <a:lstStyle/>
          <a:p>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2606</Words>
  <Application>Microsoft Office PowerPoint</Application>
  <PresentationFormat>Pokaz na ekranie (4:3)</PresentationFormat>
  <Paragraphs>47</Paragraphs>
  <Slides>8</Slides>
  <Notes>6</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Zamki Warmii i Mazur</vt:lpstr>
      <vt:lpstr>Slajd 2</vt:lpstr>
      <vt:lpstr>Slajd 3</vt:lpstr>
      <vt:lpstr>Slajd 4</vt:lpstr>
      <vt:lpstr>Slajd 5</vt:lpstr>
      <vt:lpstr>Slajd 6</vt:lpstr>
      <vt:lpstr>Slajd 7</vt:lpstr>
      <vt:lpstr>zaprezentowaŁ Bartosz florek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 Rydzewska</dc:creator>
  <cp:lastModifiedBy>M Rydzewska</cp:lastModifiedBy>
  <cp:revision>6</cp:revision>
  <dcterms:created xsi:type="dcterms:W3CDTF">2015-11-19T08:05:10Z</dcterms:created>
  <dcterms:modified xsi:type="dcterms:W3CDTF">2015-11-24T08:20:13Z</dcterms:modified>
</cp:coreProperties>
</file>