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417" autoAdjust="0"/>
  </p:normalViewPr>
  <p:slideViewPr>
    <p:cSldViewPr>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28" name="Symbol zastępczy daty 27"/>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17" name="Symbol zastępczy stopki 16"/>
          <p:cNvSpPr>
            <a:spLocks noGrp="1"/>
          </p:cNvSpPr>
          <p:nvPr>
            <p:ph type="ftr" sz="quarter" idx="11"/>
          </p:nvPr>
        </p:nvSpPr>
        <p:spPr/>
        <p:txBody>
          <a:bodyPr/>
          <a:lstStyle>
            <a:extLst/>
          </a:lstStyle>
          <a:p>
            <a:endParaRPr lang="pl-PL"/>
          </a:p>
        </p:txBody>
      </p:sp>
      <p:sp>
        <p:nvSpPr>
          <p:cNvPr id="29" name="Symbol zastępczy numeru slajdu 28"/>
          <p:cNvSpPr>
            <a:spLocks noGrp="1"/>
          </p:cNvSpPr>
          <p:nvPr>
            <p:ph type="sldNum" sz="quarter" idx="12"/>
          </p:nvPr>
        </p:nvSpPr>
        <p:spPr/>
        <p:txBody>
          <a:bodyPr/>
          <a:lstStyle>
            <a:extLst/>
          </a:lstStyle>
          <a:p>
            <a:fld id="{9E3EC01B-5D25-4496-A431-BA8E885362D7}" type="slidenum">
              <a:rPr lang="pl-PL" smtClean="0"/>
              <a:pPr/>
              <a:t>‹#›</a:t>
            </a:fld>
            <a:endParaRPr lang="pl-PL"/>
          </a:p>
        </p:txBody>
      </p:sp>
      <p:sp>
        <p:nvSpPr>
          <p:cNvPr id="32" name="Prostokąt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Prostokąt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Prostokąt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Prostokąt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Prostokąt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ytuł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pl-PL" smtClean="0"/>
              <a:t>Kliknij, aby edytować styl</a:t>
            </a:r>
            <a:endParaRPr kumimoji="0" lang="en-US"/>
          </a:p>
        </p:txBody>
      </p:sp>
      <p:sp>
        <p:nvSpPr>
          <p:cNvPr id="9" name="Podtytuł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56" name="Prostokąt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Prostokąt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Prostokąt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Prostokąt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981200" cy="5851525"/>
          </a:xfrm>
        </p:spPr>
        <p:txBody>
          <a:bodyPr vert="eaVert" anchor="ct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609600" y="274639"/>
            <a:ext cx="58674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14" name="Dowolny kształt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Dowolny kształt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Dowolny kształt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Dowolny kształt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Dowolny kształt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Dowolny kształt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Dowolny kształt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Dowolny kształt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Dowolny kształt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Dowolny kształt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Dowolny kształt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Dowolny kształt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Dowolny kształt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Dowolny kształt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Dowolny kształt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ymbol zastępczy tekstu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E3EC01B-5D25-4496-A431-BA8E885362D7}" type="slidenum">
              <a:rPr lang="pl-PL" smtClean="0"/>
              <a:pPr/>
              <a:t>‹#›</a:t>
            </a:fld>
            <a:endParaRPr lang="pl-PL"/>
          </a:p>
        </p:txBody>
      </p:sp>
      <p:sp>
        <p:nvSpPr>
          <p:cNvPr id="7" name="Prostokąt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pl-PL" smtClean="0"/>
              <a:t>Kliknij, aby edytować styl</a:t>
            </a:r>
            <a:endParaRPr kumimoji="0" lang="en-US"/>
          </a:p>
        </p:txBody>
      </p:sp>
      <p:sp>
        <p:nvSpPr>
          <p:cNvPr id="8" name="Prostokąt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Prostokąt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Prostokąt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512064"/>
            <a:ext cx="8229600" cy="9144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5" name="Prostokąt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ytuł 1"/>
          <p:cNvSpPr>
            <a:spLocks noGrp="1"/>
          </p:cNvSpPr>
          <p:nvPr>
            <p:ph type="title"/>
          </p:nvPr>
        </p:nvSpPr>
        <p:spPr>
          <a:xfrm>
            <a:off x="504824" y="512064"/>
            <a:ext cx="7772400" cy="914400"/>
          </a:xfrm>
        </p:spPr>
        <p:txBody>
          <a:bodyPr anchor="t"/>
          <a:lstStyle>
            <a:lvl1pPr>
              <a:defRPr sz="4000"/>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9E3EC01B-5D25-4496-A431-BA8E885362D7}" type="slidenum">
              <a:rPr lang="pl-PL" smtClean="0"/>
              <a:pPr/>
              <a:t>‹#›</a:t>
            </a:fld>
            <a:endParaRPr lang="pl-PL"/>
          </a:p>
        </p:txBody>
      </p:sp>
      <p:sp>
        <p:nvSpPr>
          <p:cNvPr id="16" name="Prostokąt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Prostokąt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Prostokąt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Prostokąt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Prostokąt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Prostokąt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Prostokąt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Prostokąt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Prostokąt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914400" y="512064"/>
            <a:ext cx="7772400" cy="914400"/>
          </a:xfrm>
        </p:spPr>
        <p:txBody>
          <a:bodyPr/>
          <a:lstStyle>
            <a:lvl1pPr>
              <a:defRPr sz="4000" cap="none" baseline="0"/>
            </a:lvl1pPr>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273050"/>
            <a:ext cx="8229600" cy="1162050"/>
          </a:xfrm>
        </p:spPr>
        <p:txBody>
          <a:bodyPr anchor="ctr"/>
          <a:lstStyle>
            <a:lvl1pPr algn="l">
              <a:buNone/>
              <a:defRPr sz="3600" b="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45E81E23-8E3A-4186-B54C-D1B818DF7757}" type="datetimeFigureOut">
              <a:rPr lang="pl-PL" smtClean="0"/>
              <a:pPr/>
              <a:t>2015-11-24</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E3EC01B-5D25-4496-A431-BA8E885362D7}"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8" name="Prostokąt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Łącznik prosty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a 9"/>
          <p:cNvGrpSpPr/>
          <p:nvPr/>
        </p:nvGrpSpPr>
        <p:grpSpPr>
          <a:xfrm rot="5400000">
            <a:off x="8514581" y="1219200"/>
            <a:ext cx="132763" cy="128466"/>
            <a:chOff x="6668087" y="1297746"/>
            <a:chExt cx="161840" cy="156602"/>
          </a:xfrm>
        </p:grpSpPr>
        <p:cxnSp>
          <p:nvCxnSpPr>
            <p:cNvPr id="15" name="Łącznik prosty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Łącznik prosty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Łącznik prosty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ytuł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pl-PL" smtClean="0"/>
              <a:t>Kliknij, aby edytować styl</a:t>
            </a:r>
            <a:endParaRPr kumimoji="0" lang="en-US"/>
          </a:p>
        </p:txBody>
      </p:sp>
      <p:sp>
        <p:nvSpPr>
          <p:cNvPr id="3" name="Symbol zastępczy obrazu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pl-PL" smtClean="0"/>
              <a:t>Kliknij ikonę, aby dodać obraz</a:t>
            </a:r>
            <a:endParaRPr kumimoji="0" lang="en-US"/>
          </a:p>
        </p:txBody>
      </p:sp>
      <p:sp>
        <p:nvSpPr>
          <p:cNvPr id="4" name="Symbol zastępczy tekstu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grpSp>
        <p:nvGrpSpPr>
          <p:cNvPr id="14" name="Grupa 13"/>
          <p:cNvGrpSpPr/>
          <p:nvPr/>
        </p:nvGrpSpPr>
        <p:grpSpPr>
          <a:xfrm rot="5400000">
            <a:off x="8666981" y="1371600"/>
            <a:ext cx="132763" cy="128466"/>
            <a:chOff x="6668087" y="1297746"/>
            <a:chExt cx="161840" cy="156602"/>
          </a:xfrm>
        </p:grpSpPr>
        <p:cxnSp>
          <p:nvCxnSpPr>
            <p:cNvPr id="11" name="Łącznik prosty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Łącznik prosty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Łącznik prosty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a 17"/>
          <p:cNvGrpSpPr/>
          <p:nvPr/>
        </p:nvGrpSpPr>
        <p:grpSpPr>
          <a:xfrm rot="5400000">
            <a:off x="8320088" y="1474763"/>
            <a:ext cx="132763" cy="128466"/>
            <a:chOff x="6668087" y="1297746"/>
            <a:chExt cx="161840" cy="156602"/>
          </a:xfrm>
        </p:grpSpPr>
        <p:cxnSp>
          <p:nvCxnSpPr>
            <p:cNvPr id="19" name="Łącznik prosty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Łącznik prosty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Łącznik prosty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ymbol zastępczy daty 4"/>
          <p:cNvSpPr>
            <a:spLocks noGrp="1"/>
          </p:cNvSpPr>
          <p:nvPr>
            <p:ph type="dt" sz="half" idx="10"/>
          </p:nvPr>
        </p:nvSpPr>
        <p:spPr>
          <a:xfrm>
            <a:off x="6477000" y="55499"/>
            <a:ext cx="2133600" cy="365125"/>
          </a:xfrm>
        </p:spPr>
        <p:txBody>
          <a:bodyPr/>
          <a:lstStyle>
            <a:extLst/>
          </a:lstStyle>
          <a:p>
            <a:fld id="{45E81E23-8E3A-4186-B54C-D1B818DF7757}" type="datetimeFigureOut">
              <a:rPr lang="pl-PL" smtClean="0"/>
              <a:pPr/>
              <a:t>2015-11-24</a:t>
            </a:fld>
            <a:endParaRPr lang="pl-PL"/>
          </a:p>
        </p:txBody>
      </p:sp>
      <p:sp>
        <p:nvSpPr>
          <p:cNvPr id="6" name="Symbol zastępczy stopki 5"/>
          <p:cNvSpPr>
            <a:spLocks noGrp="1"/>
          </p:cNvSpPr>
          <p:nvPr>
            <p:ph type="ftr" sz="quarter" idx="11"/>
          </p:nvPr>
        </p:nvSpPr>
        <p:spPr>
          <a:xfrm>
            <a:off x="914400" y="55499"/>
            <a:ext cx="5562600" cy="365125"/>
          </a:xfrm>
        </p:spPr>
        <p:txBody>
          <a:bodyPr/>
          <a:lstStyle>
            <a:extLst/>
          </a:lstStyle>
          <a:p>
            <a:endParaRPr lang="pl-PL"/>
          </a:p>
        </p:txBody>
      </p:sp>
      <p:sp>
        <p:nvSpPr>
          <p:cNvPr id="7" name="Symbol zastępczy numeru slajdu 6"/>
          <p:cNvSpPr>
            <a:spLocks noGrp="1"/>
          </p:cNvSpPr>
          <p:nvPr>
            <p:ph type="sldNum" sz="quarter" idx="12"/>
          </p:nvPr>
        </p:nvSpPr>
        <p:spPr>
          <a:xfrm>
            <a:off x="8610600" y="55499"/>
            <a:ext cx="457200" cy="365125"/>
          </a:xfrm>
        </p:spPr>
        <p:txBody>
          <a:bodyPr/>
          <a:lstStyle>
            <a:extLst/>
          </a:lstStyle>
          <a:p>
            <a:fld id="{9E3EC01B-5D25-4496-A431-BA8E885362D7}"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Prostokąt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Prostokąt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Prostokąt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Prostokąt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Prostokąt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Prostokąt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Prostokąt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Prostokąt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Prostokąt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ymbol zastępczy tytułu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pl-PL" smtClean="0"/>
              <a:t>Kliknij, aby edytować styl</a:t>
            </a:r>
            <a:endParaRPr kumimoji="0" lang="en-US"/>
          </a:p>
        </p:txBody>
      </p:sp>
      <p:sp>
        <p:nvSpPr>
          <p:cNvPr id="13" name="Symbol zastępczy tekstu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5E81E23-8E3A-4186-B54C-D1B818DF7757}" type="datetimeFigureOut">
              <a:rPr lang="pl-PL" smtClean="0"/>
              <a:pPr/>
              <a:t>2015-11-24</a:t>
            </a:fld>
            <a:endParaRPr lang="pl-PL"/>
          </a:p>
        </p:txBody>
      </p:sp>
      <p:sp>
        <p:nvSpPr>
          <p:cNvPr id="3" name="Symbol zastępczy stopki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pl-PL"/>
          </a:p>
        </p:txBody>
      </p:sp>
      <p:sp>
        <p:nvSpPr>
          <p:cNvPr id="23" name="Symbol zastępczy numeru slajdu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E3EC01B-5D25-4496-A431-BA8E885362D7}"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pl.wikipedia.org/wiki/Warownia" TargetMode="External"/><Relationship Id="rId13" Type="http://schemas.openxmlformats.org/officeDocument/2006/relationships/hyperlink" Target="https://pl.wikipedia.org/wiki/Wielcy_mistrzowie_zakonu_krzy%C5%BCackiego" TargetMode="External"/><Relationship Id="rId18" Type="http://schemas.openxmlformats.org/officeDocument/2006/relationships/hyperlink" Target="https://pl.wikipedia.org/wiki/Komisja_Morska" TargetMode="External"/><Relationship Id="rId3" Type="http://schemas.openxmlformats.org/officeDocument/2006/relationships/hyperlink" Target="https://pl.wikipedia.org/wiki/Zamek" TargetMode="External"/><Relationship Id="rId21" Type="http://schemas.openxmlformats.org/officeDocument/2006/relationships/image" Target="../media/image3.jpeg"/><Relationship Id="rId7" Type="http://schemas.openxmlformats.org/officeDocument/2006/relationships/hyperlink" Target="https://pl.wikipedia.org/wiki/Gotyk_ceglany" TargetMode="External"/><Relationship Id="rId12" Type="http://schemas.openxmlformats.org/officeDocument/2006/relationships/hyperlink" Target="https://pl.wikipedia.org/wiki/Komtur" TargetMode="External"/><Relationship Id="rId17" Type="http://schemas.openxmlformats.org/officeDocument/2006/relationships/hyperlink" Target="https://pl.wikipedia.org/wiki/Prusy_Kr%C3%B3lewskie" TargetMode="External"/><Relationship Id="rId2" Type="http://schemas.openxmlformats.org/officeDocument/2006/relationships/hyperlink" Target="https://pl.wikipedia.org/wiki/J%C4%99zyk_niemiecki" TargetMode="External"/><Relationship Id="rId16" Type="http://schemas.openxmlformats.org/officeDocument/2006/relationships/hyperlink" Target="https://pl.wikipedia.org/wiki/Zamek_w_Malborku" TargetMode="External"/><Relationship Id="rId20" Type="http://schemas.openxmlformats.org/officeDocument/2006/relationships/hyperlink" Target="https://pl.wikipedia.org/wiki/Rekonstrukcja_(architektura)" TargetMode="External"/><Relationship Id="rId1" Type="http://schemas.openxmlformats.org/officeDocument/2006/relationships/slideLayout" Target="../slideLayouts/slideLayout2.xml"/><Relationship Id="rId6" Type="http://schemas.openxmlformats.org/officeDocument/2006/relationships/hyperlink" Target="https://pl.wikipedia.org/wiki/Gotyk" TargetMode="External"/><Relationship Id="rId11" Type="http://schemas.openxmlformats.org/officeDocument/2006/relationships/hyperlink" Target="https://pl.wikipedia.org/wiki/Klasztor" TargetMode="External"/><Relationship Id="rId5" Type="http://schemas.openxmlformats.org/officeDocument/2006/relationships/hyperlink" Target="https://pl.wikipedia.org/wiki/Nogat" TargetMode="External"/><Relationship Id="rId15" Type="http://schemas.openxmlformats.org/officeDocument/2006/relationships/hyperlink" Target="https://pl.wikipedia.org/wiki/Kr%C3%B3l_Polski" TargetMode="External"/><Relationship Id="rId10" Type="http://schemas.openxmlformats.org/officeDocument/2006/relationships/hyperlink" Target="https://pl.wikipedia.org/wiki/Zakon_krzy%C5%BCacki" TargetMode="External"/><Relationship Id="rId19" Type="http://schemas.openxmlformats.org/officeDocument/2006/relationships/hyperlink" Target="https://pl.wikipedia.org/wiki/Kr%C3%B3lestwo_Prus" TargetMode="External"/><Relationship Id="rId4" Type="http://schemas.openxmlformats.org/officeDocument/2006/relationships/hyperlink" Target="https://pl.wikipedia.org/wiki/Malbork" TargetMode="External"/><Relationship Id="rId9" Type="http://schemas.openxmlformats.org/officeDocument/2006/relationships/hyperlink" Target="https://pl.wikipedia.org/wiki/Fosa" TargetMode="External"/><Relationship Id="rId14" Type="http://schemas.openxmlformats.org/officeDocument/2006/relationships/hyperlink" Target="https://pl.wikipedia.org/wiki/Prusy_Zakonne"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pl.wikipedia.org/wiki/1409" TargetMode="External"/><Relationship Id="rId7" Type="http://schemas.openxmlformats.org/officeDocument/2006/relationships/hyperlink" Target="https://pl.wikipedia.org/wiki/Zamek_w_Nidzicy" TargetMode="External"/><Relationship Id="rId2" Type="http://schemas.openxmlformats.org/officeDocument/2006/relationships/hyperlink" Target="https://pl.wikipedia.org/wiki/1370" TargetMode="External"/><Relationship Id="rId1" Type="http://schemas.openxmlformats.org/officeDocument/2006/relationships/slideLayout" Target="../slideLayouts/slideLayout8.xml"/><Relationship Id="rId6" Type="http://schemas.openxmlformats.org/officeDocument/2006/relationships/hyperlink" Target="https://pl.wikipedia.org/wiki/Zwi%C4%85zek_Pruski" TargetMode="External"/><Relationship Id="rId5" Type="http://schemas.openxmlformats.org/officeDocument/2006/relationships/hyperlink" Target="https://pl.wikipedia.org/wiki/1414" TargetMode="External"/><Relationship Id="rId4" Type="http://schemas.openxmlformats.org/officeDocument/2006/relationships/hyperlink" Target="https://pl.wikipedia.org/wiki/Prokurator_krzy%C5%BCacki"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pl.wikipedia.org/wiki/Kru%C5%BCganek" TargetMode="External"/><Relationship Id="rId13" Type="http://schemas.openxmlformats.org/officeDocument/2006/relationships/image" Target="../media/image5.jpeg"/><Relationship Id="rId3" Type="http://schemas.openxmlformats.org/officeDocument/2006/relationships/hyperlink" Target="https://pl.wikipedia.org/wiki/Orneta" TargetMode="External"/><Relationship Id="rId7" Type="http://schemas.openxmlformats.org/officeDocument/2006/relationships/hyperlink" Target="https://pl.wikipedia.org/wiki/Henryk_Sorbom" TargetMode="External"/><Relationship Id="rId12" Type="http://schemas.openxmlformats.org/officeDocument/2006/relationships/hyperlink" Target="https://pl.wikipedia.org/wiki/Fosa" TargetMode="External"/><Relationship Id="rId2" Type="http://schemas.openxmlformats.org/officeDocument/2006/relationships/hyperlink" Target="https://pl.wikipedia.org/wiki/Zamek_biskup%C3%B3w_warmi%C5%84skich_w_Lidzbarku_Warmi%C5%84skim" TargetMode="External"/><Relationship Id="rId1" Type="http://schemas.openxmlformats.org/officeDocument/2006/relationships/slideLayout" Target="../slideLayouts/slideLayout8.xml"/><Relationship Id="rId6" Type="http://schemas.openxmlformats.org/officeDocument/2006/relationships/hyperlink" Target="https://pl.wikipedia.org/wiki/Herman_z_Pragi" TargetMode="External"/><Relationship Id="rId11" Type="http://schemas.openxmlformats.org/officeDocument/2006/relationships/hyperlink" Target="https://pl.wikipedia.org/w/index.php?title=Sucha_fosa&amp;action=edit&amp;redlink=1" TargetMode="External"/><Relationship Id="rId5" Type="http://schemas.openxmlformats.org/officeDocument/2006/relationships/hyperlink" Target="https://pl.wikipedia.org/wiki/Biskupi_warmi%C5%84scy" TargetMode="External"/><Relationship Id="rId10" Type="http://schemas.openxmlformats.org/officeDocument/2006/relationships/hyperlink" Target="https://pl.wikipedia.org/wiki/Symsarna" TargetMode="External"/><Relationship Id="rId4" Type="http://schemas.openxmlformats.org/officeDocument/2006/relationships/hyperlink" Target="https://pl.wikipedia.org/wiki/Lidzbark_Warmi%C5%84ski" TargetMode="External"/><Relationship Id="rId9" Type="http://schemas.openxmlformats.org/officeDocument/2006/relationships/hyperlink" Target="https://pl.wikipedia.org/wiki/%C5%81yn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pl.wikipedia.org/wiki/Ziemia_che%C5%82mi%C5%84ska" TargetMode="External"/><Relationship Id="rId2" Type="http://schemas.openxmlformats.org/officeDocument/2006/relationships/hyperlink" Target="https://pl.wikipedia.org/wiki/Piastowie" TargetMode="External"/><Relationship Id="rId1" Type="http://schemas.openxmlformats.org/officeDocument/2006/relationships/slideLayout" Target="../slideLayouts/slideLayout8.xml"/><Relationship Id="rId6" Type="http://schemas.openxmlformats.org/officeDocument/2006/relationships/image" Target="../media/image6.jpeg"/><Relationship Id="rId5" Type="http://schemas.openxmlformats.org/officeDocument/2006/relationships/hyperlink" Target="https://pl.wikipedia.org/wiki/Bergfried" TargetMode="External"/><Relationship Id="rId4" Type="http://schemas.openxmlformats.org/officeDocument/2006/relationships/hyperlink" Target="https://pl.wikipedia.org/wiki/Zakon_krzy%C5%BCacki"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pl.wikipedia.org/wiki/Zamek_w_E%C5%82ku" TargetMode="External"/><Relationship Id="rId3" Type="http://schemas.openxmlformats.org/officeDocument/2006/relationships/hyperlink" Target="https://pl.wikipedia.org/wiki/1422" TargetMode="External"/><Relationship Id="rId7" Type="http://schemas.openxmlformats.org/officeDocument/2006/relationships/hyperlink" Target="https://pl.wikipedia.org/wiki/Pok%C3%B3j_me%C5%82ne%C5%84ski" TargetMode="External"/><Relationship Id="rId12" Type="http://schemas.openxmlformats.org/officeDocument/2006/relationships/image" Target="../media/image8.jpeg"/><Relationship Id="rId2" Type="http://schemas.openxmlformats.org/officeDocument/2006/relationships/hyperlink" Target="https://pl.wikipedia.org/wiki/Ulrich_von_Jungingen" TargetMode="External"/><Relationship Id="rId1" Type="http://schemas.openxmlformats.org/officeDocument/2006/relationships/slideLayout" Target="../slideLayouts/slideLayout8.xml"/><Relationship Id="rId6" Type="http://schemas.openxmlformats.org/officeDocument/2006/relationships/hyperlink" Target="https://pl.wikipedia.org/wiki/Pa%C5%84stwo_zakonu_krzy%C5%BCackiego" TargetMode="External"/><Relationship Id="rId11" Type="http://schemas.openxmlformats.org/officeDocument/2006/relationships/image" Target="../media/image7.jpeg"/><Relationship Id="rId5" Type="http://schemas.openxmlformats.org/officeDocument/2006/relationships/hyperlink" Target="https://pl.wikipedia.org/wiki/Wielkie_Ksi%C4%99stwo_Litewskie" TargetMode="External"/><Relationship Id="rId10" Type="http://schemas.openxmlformats.org/officeDocument/2006/relationships/hyperlink" Target="https://pl.wikipedia.org/wiki/Wojna_trzynastoletnia" TargetMode="External"/><Relationship Id="rId4" Type="http://schemas.openxmlformats.org/officeDocument/2006/relationships/hyperlink" Target="https://pl.wikipedia.org/wiki/Korona_Kr%C3%B3lestwa_Polskiego" TargetMode="External"/><Relationship Id="rId9" Type="http://schemas.openxmlformats.org/officeDocument/2006/relationships/hyperlink" Target="https://pl.wikipedia.org/wiki/145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28662" y="4286256"/>
            <a:ext cx="7772400" cy="1975104"/>
          </a:xfrm>
        </p:spPr>
        <p:txBody>
          <a:bodyPr/>
          <a:lstStyle/>
          <a:p>
            <a:r>
              <a:rPr lang="pl-PL" dirty="0" smtClean="0"/>
              <a:t>ZAMKI KRZYŻACKIE NA </a:t>
            </a:r>
            <a:r>
              <a:rPr lang="pl-PL" dirty="0" smtClean="0"/>
              <a:t>WARMII </a:t>
            </a:r>
            <a:r>
              <a:rPr lang="pl-PL" dirty="0" smtClean="0"/>
              <a:t>I MAZURACH</a:t>
            </a:r>
            <a:endParaRPr lang="pl-PL" dirty="0"/>
          </a:p>
        </p:txBody>
      </p:sp>
      <p:sp>
        <p:nvSpPr>
          <p:cNvPr id="3" name="Podtytuł 2"/>
          <p:cNvSpPr>
            <a:spLocks noGrp="1"/>
          </p:cNvSpPr>
          <p:nvPr>
            <p:ph type="subTitle" idx="1"/>
          </p:nvPr>
        </p:nvSpPr>
        <p:spPr>
          <a:xfrm>
            <a:off x="914400" y="214290"/>
            <a:ext cx="7772400" cy="4129110"/>
          </a:xfrm>
        </p:spPr>
        <p:txBody>
          <a:bodyPr/>
          <a:lstStyle/>
          <a:p>
            <a:endParaRPr lang="pl-PL" dirty="0"/>
          </a:p>
        </p:txBody>
      </p:sp>
      <p:pic>
        <p:nvPicPr>
          <p:cNvPr id="4098" name="Picture 2" descr="http://www.planynawakacje.pl/wp-content/uploads/2014/02/szlak_zamkow_gotyckich.jpg"/>
          <p:cNvPicPr>
            <a:picLocks noChangeAspect="1" noChangeArrowheads="1"/>
          </p:cNvPicPr>
          <p:nvPr/>
        </p:nvPicPr>
        <p:blipFill>
          <a:blip r:embed="rId2"/>
          <a:srcRect/>
          <a:stretch>
            <a:fillRect/>
          </a:stretch>
        </p:blipFill>
        <p:spPr bwMode="auto">
          <a:xfrm>
            <a:off x="928662" y="214290"/>
            <a:ext cx="7715304" cy="4071966"/>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142852"/>
            <a:ext cx="7772400" cy="1571636"/>
          </a:xfrm>
        </p:spPr>
        <p:txBody>
          <a:bodyPr/>
          <a:lstStyle/>
          <a:p>
            <a:r>
              <a:rPr lang="pl-PL" sz="1000" b="1" dirty="0" smtClean="0"/>
              <a:t>Zamek w Malborku</a:t>
            </a:r>
            <a:r>
              <a:rPr lang="pl-PL" sz="1000" dirty="0" smtClean="0"/>
              <a:t> (</a:t>
            </a:r>
            <a:r>
              <a:rPr lang="pl-PL" sz="1000" dirty="0" err="1" smtClean="0">
                <a:hlinkClick r:id="rId2" tooltip="Język niemiecki"/>
              </a:rPr>
              <a:t>niem</a:t>
            </a:r>
            <a:r>
              <a:rPr lang="pl-PL" sz="1000" dirty="0" smtClean="0">
                <a:hlinkClick r:id="rId2" tooltip="Język niemiecki"/>
              </a:rPr>
              <a:t>.</a:t>
            </a:r>
            <a:r>
              <a:rPr lang="pl-PL" sz="1000" dirty="0" smtClean="0"/>
              <a:t> </a:t>
            </a:r>
            <a:r>
              <a:rPr lang="pl-PL" sz="1000" i="1" dirty="0" err="1" smtClean="0"/>
              <a:t>Ordensburg</a:t>
            </a:r>
            <a:r>
              <a:rPr lang="pl-PL" sz="1000" i="1" dirty="0" smtClean="0"/>
              <a:t> </a:t>
            </a:r>
            <a:r>
              <a:rPr lang="pl-PL" sz="1000" i="1" dirty="0" err="1" smtClean="0"/>
              <a:t>Marienburg</a:t>
            </a:r>
            <a:r>
              <a:rPr lang="pl-PL" sz="1000" dirty="0" smtClean="0"/>
              <a:t>) – </a:t>
            </a:r>
            <a:r>
              <a:rPr lang="pl-PL" sz="1000" dirty="0" smtClean="0">
                <a:hlinkClick r:id="rId3" tooltip="Zamek"/>
              </a:rPr>
              <a:t>zamek</a:t>
            </a:r>
            <a:r>
              <a:rPr lang="pl-PL" sz="1000" dirty="0" smtClean="0"/>
              <a:t> w </a:t>
            </a:r>
            <a:r>
              <a:rPr lang="pl-PL" sz="1000" dirty="0" smtClean="0">
                <a:hlinkClick r:id="rId4" tooltip="Malbork"/>
              </a:rPr>
              <a:t>Malborku</a:t>
            </a:r>
            <a:r>
              <a:rPr lang="pl-PL" sz="1000" dirty="0" smtClean="0"/>
              <a:t>, na prawym brzegu </a:t>
            </a:r>
            <a:r>
              <a:rPr lang="pl-PL" sz="1000" dirty="0" smtClean="0">
                <a:hlinkClick r:id="rId5" tooltip="Nogat"/>
              </a:rPr>
              <a:t>Nogatu</a:t>
            </a:r>
            <a:r>
              <a:rPr lang="pl-PL" sz="1000" dirty="0" smtClean="0"/>
              <a:t>, </a:t>
            </a:r>
            <a:r>
              <a:rPr lang="pl-PL" sz="1000" dirty="0" smtClean="0">
                <a:hlinkClick r:id="rId6" tooltip="Gotyk"/>
              </a:rPr>
              <a:t>gotycki</a:t>
            </a:r>
            <a:r>
              <a:rPr lang="pl-PL" sz="1000" dirty="0" smtClean="0"/>
              <a:t>, </a:t>
            </a:r>
            <a:r>
              <a:rPr lang="pl-PL" sz="1000" dirty="0" err="1" smtClean="0">
                <a:hlinkClick r:id="rId7" tooltip="Gotyk ceglany"/>
              </a:rPr>
              <a:t>ceglany</a:t>
            </a:r>
            <a:r>
              <a:rPr lang="pl-PL" sz="1000" dirty="0" err="1" smtClean="0"/>
              <a:t>,</a:t>
            </a:r>
            <a:r>
              <a:rPr lang="pl-PL" sz="1000" dirty="0" err="1" smtClean="0">
                <a:hlinkClick r:id="rId8" tooltip="Warownia"/>
              </a:rPr>
              <a:t>warowny</a:t>
            </a:r>
            <a:r>
              <a:rPr lang="pl-PL" sz="1000" dirty="0" smtClean="0"/>
              <a:t>, otoczony </a:t>
            </a:r>
            <a:r>
              <a:rPr lang="pl-PL" sz="1000" dirty="0" smtClean="0">
                <a:hlinkClick r:id="rId9" tooltip="Fosa"/>
              </a:rPr>
              <a:t>fosą</a:t>
            </a:r>
            <a:r>
              <a:rPr lang="pl-PL" sz="1000" dirty="0" smtClean="0"/>
              <a:t>, wzniesiony w kilku etapach od 1280 do </a:t>
            </a:r>
            <a:r>
              <a:rPr lang="pl-PL" sz="1000" dirty="0" err="1" smtClean="0"/>
              <a:t>poł</a:t>
            </a:r>
            <a:r>
              <a:rPr lang="pl-PL" sz="1000" dirty="0" smtClean="0"/>
              <a:t>. XV w. przez </a:t>
            </a:r>
            <a:r>
              <a:rPr lang="pl-PL" sz="1000" dirty="0" smtClean="0">
                <a:hlinkClick r:id="rId10" tooltip="Zakon krzyżacki"/>
              </a:rPr>
              <a:t>zakon krzyżacki</a:t>
            </a:r>
            <a:r>
              <a:rPr lang="pl-PL" sz="1000" dirty="0" smtClean="0"/>
              <a:t>, początkowo </a:t>
            </a:r>
            <a:r>
              <a:rPr lang="pl-PL" sz="1000" dirty="0" err="1" smtClean="0">
                <a:hlinkClick r:id="rId11" tooltip="Klasztor"/>
              </a:rPr>
              <a:t>konwentualny</a:t>
            </a:r>
            <a:r>
              <a:rPr lang="pl-PL" sz="1000" dirty="0" err="1" smtClean="0"/>
              <a:t>i</a:t>
            </a:r>
            <a:r>
              <a:rPr lang="pl-PL" sz="1000" dirty="0" smtClean="0"/>
              <a:t> siedziba </a:t>
            </a:r>
            <a:r>
              <a:rPr lang="pl-PL" sz="1000" dirty="0" smtClean="0">
                <a:hlinkClick r:id="rId12" tooltip="Komtur"/>
              </a:rPr>
              <a:t>komtura</a:t>
            </a:r>
            <a:r>
              <a:rPr lang="pl-PL" sz="1000" dirty="0" smtClean="0"/>
              <a:t>, w latach 1309–1457 siedziba </a:t>
            </a:r>
            <a:r>
              <a:rPr lang="pl-PL" sz="1000" dirty="0" smtClean="0">
                <a:hlinkClick r:id="rId13" tooltip="Wielcy mistrzowie zakonu krzyżackiego"/>
              </a:rPr>
              <a:t>wielkich mistrzów zakonu krzyżackiego</a:t>
            </a:r>
            <a:r>
              <a:rPr lang="pl-PL" sz="1000" dirty="0" smtClean="0"/>
              <a:t> i władz </a:t>
            </a:r>
            <a:r>
              <a:rPr lang="pl-PL" sz="1000" dirty="0" smtClean="0">
                <a:hlinkClick r:id="rId14" tooltip="Prusy Zakonne"/>
              </a:rPr>
              <a:t>Prus Zakonnych</a:t>
            </a:r>
            <a:r>
              <a:rPr lang="pl-PL" sz="1000" dirty="0" smtClean="0"/>
              <a:t>, w latach 1457–1772 rezydencja </a:t>
            </a:r>
            <a:r>
              <a:rPr lang="pl-PL" sz="1000" dirty="0" smtClean="0">
                <a:hlinkClick r:id="rId15" tooltip="Król Polski"/>
              </a:rPr>
              <a:t>królów Polski</a:t>
            </a:r>
            <a:r>
              <a:rPr lang="pl-PL" sz="1000" baseline="30000" dirty="0" smtClean="0">
                <a:hlinkClick r:id="rId16"/>
              </a:rPr>
              <a:t>[1][2]</a:t>
            </a:r>
            <a:r>
              <a:rPr lang="pl-PL" sz="1000" dirty="0" smtClean="0"/>
              <a:t>, od 1466 siedziba władz </a:t>
            </a:r>
            <a:r>
              <a:rPr lang="pl-PL" sz="1000" dirty="0" smtClean="0">
                <a:hlinkClick r:id="rId17" tooltip="Prusy Królewskie"/>
              </a:rPr>
              <a:t>Prus Królewskich</a:t>
            </a:r>
            <a:r>
              <a:rPr lang="pl-PL" sz="1000" dirty="0" smtClean="0"/>
              <a:t>, od 156</a:t>
            </a:r>
            <a:r>
              <a:rPr lang="pl-PL" sz="1000" b="1" dirty="0" smtClean="0"/>
              <a:t> Zamek w Malborku</a:t>
            </a:r>
            <a:r>
              <a:rPr lang="pl-PL" sz="1000" dirty="0" smtClean="0"/>
              <a:t> (</a:t>
            </a:r>
            <a:r>
              <a:rPr lang="pl-PL" sz="1000" dirty="0" err="1" smtClean="0">
                <a:hlinkClick r:id="rId2" tooltip="Język niemiecki"/>
              </a:rPr>
              <a:t>niem</a:t>
            </a:r>
            <a:r>
              <a:rPr lang="pl-PL" sz="1000" dirty="0" smtClean="0">
                <a:hlinkClick r:id="rId2" tooltip="Język niemiecki"/>
              </a:rPr>
              <a:t>.</a:t>
            </a:r>
            <a:r>
              <a:rPr lang="pl-PL" sz="1000" dirty="0" smtClean="0"/>
              <a:t> </a:t>
            </a:r>
            <a:r>
              <a:rPr lang="pl-PL" sz="1000" i="1" dirty="0" err="1" smtClean="0"/>
              <a:t>Ordensburg</a:t>
            </a:r>
            <a:r>
              <a:rPr lang="pl-PL" sz="1000" i="1" dirty="0" smtClean="0"/>
              <a:t> </a:t>
            </a:r>
            <a:r>
              <a:rPr lang="pl-PL" sz="1000" i="1" dirty="0" err="1" smtClean="0"/>
              <a:t>Marienburg</a:t>
            </a:r>
            <a:r>
              <a:rPr lang="pl-PL" sz="1000" dirty="0" smtClean="0"/>
              <a:t>) – </a:t>
            </a:r>
            <a:r>
              <a:rPr lang="pl-PL" sz="1000" dirty="0" smtClean="0">
                <a:hlinkClick r:id="rId3" tooltip="Zamek"/>
              </a:rPr>
              <a:t>zamek</a:t>
            </a:r>
            <a:r>
              <a:rPr lang="pl-PL" sz="1000" dirty="0" smtClean="0"/>
              <a:t> w </a:t>
            </a:r>
            <a:r>
              <a:rPr lang="pl-PL" sz="1000" dirty="0" smtClean="0">
                <a:hlinkClick r:id="rId4" tooltip="Malbork"/>
              </a:rPr>
              <a:t>Malborku</a:t>
            </a:r>
            <a:r>
              <a:rPr lang="pl-PL" sz="1000" dirty="0" smtClean="0"/>
              <a:t>, na prawym brzegu </a:t>
            </a:r>
            <a:r>
              <a:rPr lang="pl-PL" sz="1000" dirty="0" smtClean="0">
                <a:hlinkClick r:id="rId5" tooltip="Nogat"/>
              </a:rPr>
              <a:t>Nogatu</a:t>
            </a:r>
            <a:r>
              <a:rPr lang="pl-PL" sz="1000" dirty="0" smtClean="0"/>
              <a:t>, </a:t>
            </a:r>
            <a:r>
              <a:rPr lang="pl-PL" sz="1000" dirty="0" smtClean="0">
                <a:hlinkClick r:id="rId6" tooltip="Gotyk"/>
              </a:rPr>
              <a:t>gotycki</a:t>
            </a:r>
            <a:r>
              <a:rPr lang="pl-PL" sz="1000" dirty="0" smtClean="0"/>
              <a:t>, </a:t>
            </a:r>
            <a:r>
              <a:rPr lang="pl-PL" sz="1000" dirty="0" err="1" smtClean="0">
                <a:hlinkClick r:id="rId7" tooltip="Gotyk ceglany"/>
              </a:rPr>
              <a:t>ceglany</a:t>
            </a:r>
            <a:r>
              <a:rPr lang="pl-PL" sz="1000" dirty="0" err="1" smtClean="0"/>
              <a:t>,</a:t>
            </a:r>
            <a:r>
              <a:rPr lang="pl-PL" sz="1000" dirty="0" err="1" smtClean="0">
                <a:hlinkClick r:id="rId8" tooltip="Warownia"/>
              </a:rPr>
              <a:t>warowny</a:t>
            </a:r>
            <a:r>
              <a:rPr lang="pl-PL" sz="1000" dirty="0" smtClean="0"/>
              <a:t>, otoczony </a:t>
            </a:r>
            <a:r>
              <a:rPr lang="pl-PL" sz="1000" dirty="0" smtClean="0">
                <a:hlinkClick r:id="rId9" tooltip="Fosa"/>
              </a:rPr>
              <a:t>fosą</a:t>
            </a:r>
            <a:r>
              <a:rPr lang="pl-PL" sz="1000" dirty="0" smtClean="0"/>
              <a:t>, wzniesiony w kilku etapach od 1280 do </a:t>
            </a:r>
            <a:r>
              <a:rPr lang="pl-PL" sz="1000" dirty="0" err="1" smtClean="0"/>
              <a:t>poł</a:t>
            </a:r>
            <a:r>
              <a:rPr lang="pl-PL" sz="1000" dirty="0" smtClean="0"/>
              <a:t>. XV w. przez </a:t>
            </a:r>
            <a:r>
              <a:rPr lang="pl-PL" sz="1000" dirty="0" smtClean="0">
                <a:hlinkClick r:id="rId10" tooltip="Zakon krzyżacki"/>
              </a:rPr>
              <a:t>zakon krzyżacki</a:t>
            </a:r>
            <a:r>
              <a:rPr lang="pl-PL" sz="1000" dirty="0" smtClean="0"/>
              <a:t>, początkowo </a:t>
            </a:r>
            <a:r>
              <a:rPr lang="pl-PL" sz="1000" dirty="0" err="1" smtClean="0">
                <a:hlinkClick r:id="rId11" tooltip="Klasztor"/>
              </a:rPr>
              <a:t>konwentualny</a:t>
            </a:r>
            <a:r>
              <a:rPr lang="pl-PL" sz="1000" dirty="0" err="1" smtClean="0"/>
              <a:t>i</a:t>
            </a:r>
            <a:r>
              <a:rPr lang="pl-PL" sz="1000" dirty="0" smtClean="0"/>
              <a:t> siedziba </a:t>
            </a:r>
            <a:r>
              <a:rPr lang="pl-PL" sz="1000" dirty="0" smtClean="0">
                <a:hlinkClick r:id="rId12" tooltip="Komtur"/>
              </a:rPr>
              <a:t>komtura</a:t>
            </a:r>
            <a:r>
              <a:rPr lang="pl-PL" sz="1000" dirty="0" smtClean="0"/>
              <a:t>, w latach 1309–1457 siedziba </a:t>
            </a:r>
            <a:r>
              <a:rPr lang="pl-PL" sz="1000" dirty="0" smtClean="0">
                <a:hlinkClick r:id="rId13" tooltip="Wielcy mistrzowie zakonu krzyżackiego"/>
              </a:rPr>
              <a:t>wielkich mistrzów zakonu krzyżackiego</a:t>
            </a:r>
            <a:r>
              <a:rPr lang="pl-PL" sz="1000" dirty="0" smtClean="0"/>
              <a:t> i władz </a:t>
            </a:r>
            <a:r>
              <a:rPr lang="pl-PL" sz="1000" dirty="0" smtClean="0">
                <a:hlinkClick r:id="rId14" tooltip="Prusy Zakonne"/>
              </a:rPr>
              <a:t>Prus Zakonnych</a:t>
            </a:r>
            <a:r>
              <a:rPr lang="pl-PL" sz="1000" dirty="0" smtClean="0"/>
              <a:t>, w latach 1457–1772 rezydencja </a:t>
            </a:r>
            <a:r>
              <a:rPr lang="pl-PL" sz="1000" dirty="0" smtClean="0">
                <a:hlinkClick r:id="rId15" tooltip="Król Polski"/>
              </a:rPr>
              <a:t>królów Polski</a:t>
            </a:r>
            <a:r>
              <a:rPr lang="pl-PL" sz="1000" baseline="30000" dirty="0" smtClean="0">
                <a:hlinkClick r:id="rId16"/>
              </a:rPr>
              <a:t>[1][2]</a:t>
            </a:r>
            <a:r>
              <a:rPr lang="pl-PL" sz="1000" dirty="0" smtClean="0"/>
              <a:t>, od 1466 siedziba władz </a:t>
            </a:r>
            <a:r>
              <a:rPr lang="pl-PL" sz="1000" dirty="0" smtClean="0">
                <a:hlinkClick r:id="rId17" tooltip="Prusy Królewskie"/>
              </a:rPr>
              <a:t>Prus Królewskich</a:t>
            </a:r>
            <a:r>
              <a:rPr lang="pl-PL" sz="1000" dirty="0" smtClean="0"/>
              <a:t>, od 1568 siedziba </a:t>
            </a:r>
            <a:r>
              <a:rPr lang="pl-PL" sz="1000" dirty="0" smtClean="0">
                <a:hlinkClick r:id="rId18" tooltip="Komisja Morska"/>
              </a:rPr>
              <a:t>Komisji Morskiej</a:t>
            </a:r>
            <a:r>
              <a:rPr lang="pl-PL" sz="1000" dirty="0" smtClean="0"/>
              <a:t>, w 1772 zajęty przez administrację </a:t>
            </a:r>
            <a:r>
              <a:rPr lang="pl-PL" sz="1000" dirty="0" smtClean="0">
                <a:hlinkClick r:id="rId19" tooltip="Królestwo Prus"/>
              </a:rPr>
              <a:t>Królestwa Prus</a:t>
            </a:r>
            <a:r>
              <a:rPr lang="pl-PL" sz="1000" dirty="0" smtClean="0"/>
              <a:t> i zdewastowany w latach 1773–1804</a:t>
            </a:r>
            <a:r>
              <a:rPr lang="pl-PL" sz="1000" baseline="30000" dirty="0" smtClean="0">
                <a:hlinkClick r:id="rId16"/>
              </a:rPr>
              <a:t>[3]</a:t>
            </a:r>
            <a:r>
              <a:rPr lang="pl-PL" sz="1000" dirty="0" smtClean="0"/>
              <a:t>; </a:t>
            </a:r>
            <a:r>
              <a:rPr lang="pl-PL" sz="1000" dirty="0" smtClean="0">
                <a:hlinkClick r:id="rId20" tooltip="Rekonstrukcja (architektura)"/>
              </a:rPr>
              <a:t>rekonstruowany</a:t>
            </a:r>
            <a:r>
              <a:rPr lang="pl-PL" sz="1000" dirty="0" smtClean="0"/>
              <a:t> w latach 1817– 8 siedziba </a:t>
            </a:r>
            <a:r>
              <a:rPr lang="pl-PL" sz="1000" dirty="0" smtClean="0">
                <a:hlinkClick r:id="rId18" tooltip="Komisja Morska"/>
              </a:rPr>
              <a:t>Komisji Morskiej</a:t>
            </a:r>
            <a:r>
              <a:rPr lang="pl-PL" sz="1000" dirty="0" smtClean="0"/>
              <a:t>, w 1772 zajęty przez administrację </a:t>
            </a:r>
            <a:r>
              <a:rPr lang="pl-PL" sz="1000" dirty="0" smtClean="0">
                <a:hlinkClick r:id="rId19" tooltip="Królestwo Prus"/>
              </a:rPr>
              <a:t>Królestwa Prus</a:t>
            </a:r>
            <a:r>
              <a:rPr lang="pl-PL" sz="1000" dirty="0" smtClean="0"/>
              <a:t> i zdewastowany w latach 1773–1804</a:t>
            </a:r>
            <a:r>
              <a:rPr lang="pl-PL" sz="1000" baseline="30000" dirty="0" smtClean="0">
                <a:hlinkClick r:id="rId16"/>
              </a:rPr>
              <a:t>[3]</a:t>
            </a:r>
            <a:r>
              <a:rPr lang="pl-PL" sz="1000" dirty="0" smtClean="0"/>
              <a:t>; </a:t>
            </a:r>
            <a:r>
              <a:rPr lang="pl-PL" sz="1000" dirty="0" smtClean="0">
                <a:hlinkClick r:id="rId20" tooltip="Rekonstrukcja (architektura)"/>
              </a:rPr>
              <a:t>rekonstruowany</a:t>
            </a:r>
            <a:r>
              <a:rPr lang="pl-PL" sz="1000" dirty="0" smtClean="0"/>
              <a:t> w latach 1817–</a:t>
            </a:r>
            <a:endParaRPr lang="pl-PL" sz="1000" dirty="0"/>
          </a:p>
        </p:txBody>
      </p:sp>
      <p:pic>
        <p:nvPicPr>
          <p:cNvPr id="1026" name="Picture 2" descr="C:\Users\Public\images (4).jpg"/>
          <p:cNvPicPr>
            <a:picLocks noGrp="1" noChangeAspect="1" noChangeArrowheads="1"/>
          </p:cNvPicPr>
          <p:nvPr>
            <p:ph idx="1"/>
          </p:nvPr>
        </p:nvPicPr>
        <p:blipFill>
          <a:blip r:embed="rId21"/>
          <a:srcRect/>
          <a:stretch>
            <a:fillRect/>
          </a:stretch>
        </p:blipFill>
        <p:spPr bwMode="auto">
          <a:xfrm>
            <a:off x="571472" y="1714488"/>
            <a:ext cx="8429684" cy="514351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ZAMEK W NIDZICY</a:t>
            </a:r>
            <a:endParaRPr lang="pl-PL" dirty="0"/>
          </a:p>
        </p:txBody>
      </p:sp>
      <p:sp>
        <p:nvSpPr>
          <p:cNvPr id="3" name="Symbol zastępczy tekstu 2"/>
          <p:cNvSpPr>
            <a:spLocks noGrp="1"/>
          </p:cNvSpPr>
          <p:nvPr>
            <p:ph type="body" idx="2"/>
          </p:nvPr>
        </p:nvSpPr>
        <p:spPr/>
        <p:txBody>
          <a:bodyPr>
            <a:normAutofit fontScale="62500" lnSpcReduction="20000"/>
          </a:bodyPr>
          <a:lstStyle/>
          <a:p>
            <a:r>
              <a:rPr lang="pl-PL" dirty="0" smtClean="0"/>
              <a:t>Budowę zamku rozpoczęto około </a:t>
            </a:r>
            <a:r>
              <a:rPr lang="pl-PL" dirty="0" smtClean="0">
                <a:hlinkClick r:id="rId2" tooltip="1370"/>
              </a:rPr>
              <a:t>1370</a:t>
            </a:r>
            <a:r>
              <a:rPr lang="pl-PL" dirty="0" smtClean="0"/>
              <a:t> r., a w </a:t>
            </a:r>
            <a:r>
              <a:rPr lang="pl-PL" dirty="0" smtClean="0">
                <a:hlinkClick r:id="rId3" tooltip="1409"/>
              </a:rPr>
              <a:t>1409</a:t>
            </a:r>
            <a:r>
              <a:rPr lang="pl-PL" dirty="0" smtClean="0"/>
              <a:t> roku rezydował już w nim </a:t>
            </a:r>
            <a:r>
              <a:rPr lang="pl-PL" dirty="0" smtClean="0">
                <a:hlinkClick r:id="rId4" tooltip="Prokurator krzyżacki"/>
              </a:rPr>
              <a:t>krzyżacki prokurator</a:t>
            </a:r>
            <a:r>
              <a:rPr lang="pl-PL" dirty="0" smtClean="0"/>
              <a:t>. W dniu 12 lipca 1410 roku w drodze z armią w głąb Państwa Krzyżackiego nieobroniony zamek został zajęty przez wojska polskie. Podczas wojny głodowej w </a:t>
            </a:r>
            <a:r>
              <a:rPr lang="pl-PL" dirty="0" smtClean="0">
                <a:hlinkClick r:id="rId5" tooltip="1414"/>
              </a:rPr>
              <a:t>1414</a:t>
            </a:r>
            <a:r>
              <a:rPr lang="pl-PL" dirty="0" smtClean="0"/>
              <a:t> roku zamek obległo polskie rycerstwo i 6 lipca zdobyło po ośmiu dniach oblężenia. W 1454 roku zamek zajął propolski </a:t>
            </a:r>
            <a:r>
              <a:rPr lang="pl-PL" dirty="0" smtClean="0">
                <a:hlinkClick r:id="rId6" tooltip="Związek Pruski"/>
              </a:rPr>
              <a:t>Związek Pruski</a:t>
            </a:r>
            <a:r>
              <a:rPr lang="pl-PL" dirty="0" smtClean="0"/>
              <a:t> i w lutym 1455 roku przekazał czeskim wojskom zaciężnym pod wodzą Jana </a:t>
            </a:r>
            <a:r>
              <a:rPr lang="pl-PL" dirty="0" err="1" smtClean="0"/>
              <a:t>Koldy</a:t>
            </a:r>
            <a:r>
              <a:rPr lang="pl-PL" dirty="0" smtClean="0"/>
              <a:t> z </a:t>
            </a:r>
            <a:r>
              <a:rPr lang="pl-PL" dirty="0" err="1" smtClean="0"/>
              <a:t>Žampachu</a:t>
            </a:r>
            <a:r>
              <a:rPr lang="pl-PL" dirty="0" smtClean="0"/>
              <a:t>, którzy odparli 28 kwietnia najazd wojsk krzyżackich</a:t>
            </a:r>
            <a:r>
              <a:rPr lang="pl-PL" baseline="30000" dirty="0" smtClean="0">
                <a:hlinkClick r:id="rId7"/>
              </a:rPr>
              <a:t>[1]</a:t>
            </a:r>
            <a:r>
              <a:rPr lang="pl-PL" dirty="0" smtClean="0"/>
              <a:t>. W 1517 roku rozbudowano i umocniono przedzamcze. W 1784 roku spłonęło przedzamcze. W 1812 roku zamek zdewastowały wojska francuskie. W latach 1828-1830 zamek przebudowano na sąd i więzienie. W zimie 1945 roku wojska radzieckie zbombardowały zamek, który do odbudowy w latach 1961-1965 pozostawał ruiną.</a:t>
            </a:r>
            <a:endParaRPr lang="pl-PL" dirty="0"/>
          </a:p>
        </p:txBody>
      </p:sp>
      <p:sp>
        <p:nvSpPr>
          <p:cNvPr id="4" name="Symbol zastępczy zawartości 3"/>
          <p:cNvSpPr>
            <a:spLocks noGrp="1"/>
          </p:cNvSpPr>
          <p:nvPr>
            <p:ph sz="half" idx="1"/>
          </p:nvPr>
        </p:nvSpPr>
        <p:spPr/>
        <p:txBody>
          <a:bodyPr/>
          <a:lstStyle/>
          <a:p>
            <a:endParaRPr lang="pl-PL" i="1" dirty="0"/>
          </a:p>
        </p:txBody>
      </p:sp>
      <p:pic>
        <p:nvPicPr>
          <p:cNvPr id="1026" name="Picture 2" descr="http://www.szlak.zamkigotyckie.org.pl/nidzica/1a.jpg"/>
          <p:cNvPicPr>
            <a:picLocks noChangeAspect="1" noChangeArrowheads="1"/>
          </p:cNvPicPr>
          <p:nvPr/>
        </p:nvPicPr>
        <p:blipFill>
          <a:blip r:embed="rId8"/>
          <a:srcRect/>
          <a:stretch>
            <a:fillRect/>
          </a:stretch>
        </p:blipFill>
        <p:spPr bwMode="auto">
          <a:xfrm>
            <a:off x="3143240" y="1357298"/>
            <a:ext cx="6000760" cy="50006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ZAMEK W LIDZBARKU WARMIŃSKIM</a:t>
            </a:r>
            <a:endParaRPr lang="pl-PL" dirty="0"/>
          </a:p>
        </p:txBody>
      </p:sp>
      <p:sp>
        <p:nvSpPr>
          <p:cNvPr id="3" name="Symbol zastępczy tekstu 2"/>
          <p:cNvSpPr>
            <a:spLocks noGrp="1"/>
          </p:cNvSpPr>
          <p:nvPr>
            <p:ph type="body" idx="2"/>
          </p:nvPr>
        </p:nvSpPr>
        <p:spPr/>
        <p:txBody>
          <a:bodyPr>
            <a:normAutofit fontScale="55000" lnSpcReduction="20000"/>
          </a:bodyPr>
          <a:lstStyle/>
          <a:p>
            <a:r>
              <a:rPr lang="pl-PL" dirty="0" smtClean="0"/>
              <a:t>Zamek budowano w latach 1350-1401.</a:t>
            </a:r>
            <a:r>
              <a:rPr lang="pl-PL" baseline="30000" dirty="0" smtClean="0">
                <a:hlinkClick r:id="rId2"/>
              </a:rPr>
              <a:t>[2]</a:t>
            </a:r>
            <a:r>
              <a:rPr lang="pl-PL" dirty="0" smtClean="0"/>
              <a:t> Prace budowlane rozpoczęto w rok po przeniesieniu z </a:t>
            </a:r>
            <a:r>
              <a:rPr lang="pl-PL" dirty="0" smtClean="0">
                <a:hlinkClick r:id="rId3" tooltip="Orneta"/>
              </a:rPr>
              <a:t>Ornety</a:t>
            </a:r>
            <a:r>
              <a:rPr lang="pl-PL" dirty="0" smtClean="0"/>
              <a:t> (</a:t>
            </a:r>
            <a:r>
              <a:rPr lang="pl-PL" dirty="0" err="1" smtClean="0"/>
              <a:t>niem</a:t>
            </a:r>
            <a:r>
              <a:rPr lang="pl-PL" dirty="0" smtClean="0"/>
              <a:t>. </a:t>
            </a:r>
            <a:r>
              <a:rPr lang="pl-PL" dirty="0" err="1" smtClean="0"/>
              <a:t>Wormditt</a:t>
            </a:r>
            <a:r>
              <a:rPr lang="pl-PL" dirty="0" smtClean="0"/>
              <a:t>) </a:t>
            </a:r>
            <a:r>
              <a:rPr lang="pl-PL" dirty="0" err="1" smtClean="0"/>
              <a:t>do</a:t>
            </a:r>
            <a:r>
              <a:rPr lang="pl-PL" dirty="0" err="1" smtClean="0">
                <a:hlinkClick r:id="rId4" tooltip="Lidzbark Warmiński"/>
              </a:rPr>
              <a:t>Lidzbarka</a:t>
            </a:r>
            <a:r>
              <a:rPr lang="pl-PL" dirty="0" smtClean="0">
                <a:hlinkClick r:id="rId4" tooltip="Lidzbark Warmiński"/>
              </a:rPr>
              <a:t> Warmińskiego</a:t>
            </a:r>
            <a:r>
              <a:rPr lang="pl-PL" dirty="0" smtClean="0"/>
              <a:t> (</a:t>
            </a:r>
            <a:r>
              <a:rPr lang="pl-PL" dirty="0" err="1" smtClean="0"/>
              <a:t>niem</a:t>
            </a:r>
            <a:r>
              <a:rPr lang="pl-PL" dirty="0" smtClean="0"/>
              <a:t>. </a:t>
            </a:r>
            <a:r>
              <a:rPr lang="pl-PL" dirty="0" err="1" smtClean="0"/>
              <a:t>Heilsberg</a:t>
            </a:r>
            <a:r>
              <a:rPr lang="pl-PL" dirty="0" smtClean="0"/>
              <a:t>) siedziby biskupów warmińskich</a:t>
            </a:r>
            <a:r>
              <a:rPr lang="pl-PL" baseline="30000" dirty="0" smtClean="0">
                <a:hlinkClick r:id="rId2"/>
              </a:rPr>
              <a:t>[2]</a:t>
            </a:r>
            <a:r>
              <a:rPr lang="pl-PL" dirty="0" smtClean="0"/>
              <a:t>. Rozpoczęta budowa zamku w jego pierwotnym kształcie realizowana była przez </a:t>
            </a:r>
            <a:r>
              <a:rPr lang="pl-PL" dirty="0" smtClean="0">
                <a:hlinkClick r:id="rId5" tooltip="Biskupi warmińscy"/>
              </a:rPr>
              <a:t>biskupów</a:t>
            </a:r>
            <a:r>
              <a:rPr lang="pl-PL" dirty="0" smtClean="0"/>
              <a:t>, od </a:t>
            </a:r>
            <a:r>
              <a:rPr lang="pl-PL" dirty="0" smtClean="0">
                <a:hlinkClick r:id="rId6" tooltip="Herman z Pragi"/>
              </a:rPr>
              <a:t>Hermana z Pragi</a:t>
            </a:r>
            <a:r>
              <a:rPr lang="pl-PL" dirty="0" smtClean="0"/>
              <a:t> do </a:t>
            </a:r>
            <a:r>
              <a:rPr lang="pl-PL" dirty="0" smtClean="0">
                <a:hlinkClick r:id="rId7" tooltip="Henryk Sorbom"/>
              </a:rPr>
              <a:t>Henryka </a:t>
            </a:r>
            <a:r>
              <a:rPr lang="pl-PL" dirty="0" err="1" smtClean="0">
                <a:hlinkClick r:id="rId7" tooltip="Henryk Sorbom"/>
              </a:rPr>
              <a:t>Sorboma</a:t>
            </a:r>
            <a:r>
              <a:rPr lang="pl-PL" dirty="0" smtClean="0"/>
              <a:t>. Budynek wzniesiono na planie czworoboku o wymiarach 48,5x48,5 m. W czasie kadencji biskupa </a:t>
            </a:r>
            <a:r>
              <a:rPr lang="pl-PL" dirty="0" err="1" smtClean="0"/>
              <a:t>Sorboma</a:t>
            </a:r>
            <a:r>
              <a:rPr lang="pl-PL" dirty="0" smtClean="0"/>
              <a:t> dziedziniec zamku otoczony został dwukondygnacyjnymi </a:t>
            </a:r>
            <a:r>
              <a:rPr lang="pl-PL" dirty="0" smtClean="0">
                <a:hlinkClick r:id="rId8" tooltip="Krużganek"/>
              </a:rPr>
              <a:t>krużgankami</a:t>
            </a:r>
            <a:r>
              <a:rPr lang="pl-PL" dirty="0" smtClean="0"/>
              <a:t>.</a:t>
            </a:r>
          </a:p>
          <a:p>
            <a:r>
              <a:rPr lang="pl-PL" dirty="0" smtClean="0"/>
              <a:t>Wybudowany w widłach rzek </a:t>
            </a:r>
            <a:r>
              <a:rPr lang="pl-PL" dirty="0" smtClean="0">
                <a:hlinkClick r:id="rId9" tooltip="Łyna"/>
              </a:rPr>
              <a:t>Łyny</a:t>
            </a:r>
            <a:r>
              <a:rPr lang="pl-PL" dirty="0" smtClean="0"/>
              <a:t> i </a:t>
            </a:r>
            <a:r>
              <a:rPr lang="pl-PL" dirty="0" err="1" smtClean="0">
                <a:hlinkClick r:id="rId10" tooltip="Symsarna"/>
              </a:rPr>
              <a:t>Symsarny</a:t>
            </a:r>
            <a:r>
              <a:rPr lang="pl-PL" dirty="0" smtClean="0"/>
              <a:t>, zamek chroniony był dodatkowo murami obwodowymi i fosami od południa i wschodu (wschodnia fosa równoległa do </a:t>
            </a:r>
            <a:r>
              <a:rPr lang="pl-PL" dirty="0" err="1" smtClean="0"/>
              <a:t>Symsarny</a:t>
            </a:r>
            <a:r>
              <a:rPr lang="pl-PL" dirty="0" smtClean="0"/>
              <a:t>). W części południowej zamku zlokalizowano przedzamcze. Dojazd do zamku z miasta odbywał się przez Bramę Młyńską po moście przez Łynę do jakby północnego przedzamcza, gdzie umiejscowiony był młyn wodny. Dalej przejechać trzeba było wzdłuż zachodniej strony zamku przez kilka bram do przedzamcza od strony południowej. Przedzamcze to od zamku właściwego oddzielone było </a:t>
            </a:r>
            <a:r>
              <a:rPr lang="pl-PL" dirty="0" smtClean="0">
                <a:hlinkClick r:id="rId11" tooltip="Sucha fosa (strona nie istnieje)"/>
              </a:rPr>
              <a:t>suchą fosą</a:t>
            </a:r>
            <a:r>
              <a:rPr lang="pl-PL" dirty="0" smtClean="0"/>
              <a:t>. Po przejechaniu mostu na wymienionej </a:t>
            </a:r>
            <a:r>
              <a:rPr lang="pl-PL" dirty="0" smtClean="0">
                <a:hlinkClick r:id="rId12" tooltip="Fosa"/>
              </a:rPr>
              <a:t>fosie</a:t>
            </a:r>
            <a:r>
              <a:rPr lang="pl-PL" dirty="0" smtClean="0"/>
              <a:t> można było się dostać na dziedziniec zamkowy przez bramę usytuowaną w centralnej części skrzydła południowego.</a:t>
            </a:r>
            <a:endParaRPr lang="pl-PL" dirty="0"/>
          </a:p>
        </p:txBody>
      </p:sp>
      <p:sp>
        <p:nvSpPr>
          <p:cNvPr id="4" name="Symbol zastępczy zawartości 3"/>
          <p:cNvSpPr>
            <a:spLocks noGrp="1"/>
          </p:cNvSpPr>
          <p:nvPr>
            <p:ph sz="half" idx="1"/>
          </p:nvPr>
        </p:nvSpPr>
        <p:spPr/>
        <p:txBody>
          <a:bodyPr/>
          <a:lstStyle/>
          <a:p>
            <a:endParaRPr lang="pl-PL"/>
          </a:p>
        </p:txBody>
      </p:sp>
      <p:pic>
        <p:nvPicPr>
          <p:cNvPr id="17410" name="Picture 2" descr="https://upload.wikimedia.org/wikipedia/commons/thumb/5/5a/Zamek_w_Lidzbarku_Warmi%C5%84skim.jpg/240px-Zamek_w_Lidzbarku_Warmi%C5%84skim.jpg"/>
          <p:cNvPicPr>
            <a:picLocks noChangeAspect="1" noChangeArrowheads="1"/>
          </p:cNvPicPr>
          <p:nvPr/>
        </p:nvPicPr>
        <p:blipFill>
          <a:blip r:embed="rId13"/>
          <a:srcRect/>
          <a:stretch>
            <a:fillRect/>
          </a:stretch>
        </p:blipFill>
        <p:spPr bwMode="auto">
          <a:xfrm>
            <a:off x="3428992" y="1428736"/>
            <a:ext cx="5500726" cy="457203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ZAMEK KRZYŻACKI W GRUDZIĄDZU</a:t>
            </a:r>
            <a:endParaRPr lang="pl-PL" dirty="0"/>
          </a:p>
        </p:txBody>
      </p:sp>
      <p:sp>
        <p:nvSpPr>
          <p:cNvPr id="3" name="Symbol zastępczy tekstu 2"/>
          <p:cNvSpPr>
            <a:spLocks noGrp="1"/>
          </p:cNvSpPr>
          <p:nvPr>
            <p:ph type="body" idx="2"/>
          </p:nvPr>
        </p:nvSpPr>
        <p:spPr>
          <a:xfrm>
            <a:off x="685800" y="1435100"/>
            <a:ext cx="2514600" cy="4422792"/>
          </a:xfrm>
        </p:spPr>
        <p:txBody>
          <a:bodyPr>
            <a:normAutofit fontScale="55000" lnSpcReduction="20000"/>
          </a:bodyPr>
          <a:lstStyle/>
          <a:p>
            <a:r>
              <a:rPr lang="pl-PL" b="1" dirty="0" smtClean="0"/>
              <a:t>Zamek krzyżacki w Grudziądzu</a:t>
            </a:r>
            <a:r>
              <a:rPr lang="pl-PL" dirty="0" smtClean="0"/>
              <a:t> – założony w XIII w., od 1466 r. siedziba starostów królewskich, niezachowany.</a:t>
            </a:r>
          </a:p>
          <a:p>
            <a:r>
              <a:rPr lang="pl-PL" dirty="0" smtClean="0"/>
              <a:t>Przypuszcza się, że </a:t>
            </a:r>
            <a:r>
              <a:rPr lang="pl-PL" dirty="0" smtClean="0">
                <a:hlinkClick r:id="rId2" tooltip="Piastowie"/>
              </a:rPr>
              <a:t>piastowski</a:t>
            </a:r>
            <a:r>
              <a:rPr lang="pl-PL" dirty="0" smtClean="0"/>
              <a:t> pograniczny gród obronny w Grudziądzu istniejący już przynajmniej w 1065 r., w 1222 r. został po raz kolejny zniszczony wskutek najazdów Prusów. Dowodem na istnienie grodu w miejscu późniejszego zamku jest tzw. dokument z </a:t>
            </a:r>
            <a:r>
              <a:rPr lang="pl-PL" dirty="0" err="1" smtClean="0"/>
              <a:t>Lonyz</a:t>
            </a:r>
            <a:r>
              <a:rPr lang="pl-PL" dirty="0" smtClean="0"/>
              <a:t> z 1223 roku, gdzie wśród dawnych grodów (</a:t>
            </a:r>
            <a:r>
              <a:rPr lang="pl-PL" i="1" dirty="0" err="1" smtClean="0"/>
              <a:t>quondam</a:t>
            </a:r>
            <a:r>
              <a:rPr lang="pl-PL" i="1" dirty="0" smtClean="0"/>
              <a:t> castra</a:t>
            </a:r>
            <a:r>
              <a:rPr lang="pl-PL" dirty="0" smtClean="0"/>
              <a:t>) wymieniono także Grudziądz.</a:t>
            </a:r>
          </a:p>
          <a:p>
            <a:r>
              <a:rPr lang="pl-PL" dirty="0" smtClean="0"/>
              <a:t>Udokumentowane dzieje zamku wiążą się z przybyciem na </a:t>
            </a:r>
            <a:r>
              <a:rPr lang="pl-PL" dirty="0" smtClean="0">
                <a:hlinkClick r:id="rId3" tooltip="Ziemia chełmińska"/>
              </a:rPr>
              <a:t>ziemię chełmińską</a:t>
            </a:r>
            <a:r>
              <a:rPr lang="pl-PL" dirty="0" smtClean="0"/>
              <a:t> </a:t>
            </a:r>
            <a:r>
              <a:rPr lang="pl-PL" dirty="0" smtClean="0">
                <a:hlinkClick r:id="rId4" tooltip="Zakon krzyżacki"/>
              </a:rPr>
              <a:t>Krzyżaków</a:t>
            </a:r>
            <a:r>
              <a:rPr lang="pl-PL" dirty="0" smtClean="0"/>
              <a:t>. Pierwsze drewniane fortyfikacje na Górze Zamkowej, dominującej nad doliną Wisły (wysokość względna wzniesienia sięga 60 m) i przyszłym miastem wzniesiono jeszcze przed lokacją, ok. 1235 r. W połowie XIII w. rozpoczęła się budowa zamku ceglanego, którego pierwszą fazę ukończono budować około 1299 roku, gdy konsekrowano zamkową kaplicę. Początki komturstwa grudziądzkiego można datować na okres między 1263 a 1269 rokiem. Około 1300 roku wzniesiono też wieżę Klimek typu </a:t>
            </a:r>
            <a:r>
              <a:rPr lang="pl-PL" dirty="0" err="1" smtClean="0">
                <a:hlinkClick r:id="rId5" tooltip="Bergfried"/>
              </a:rPr>
              <a:t>bergfried</a:t>
            </a:r>
            <a:r>
              <a:rPr lang="pl-PL" dirty="0" smtClean="0"/>
              <a:t>. Zapewne dopiero po 1300 roku wzniesiono skrzydło zachodnie.</a:t>
            </a:r>
          </a:p>
          <a:p>
            <a:endParaRPr lang="pl-PL" dirty="0"/>
          </a:p>
        </p:txBody>
      </p:sp>
      <p:sp>
        <p:nvSpPr>
          <p:cNvPr id="4" name="Symbol zastępczy zawartości 3"/>
          <p:cNvSpPr>
            <a:spLocks noGrp="1"/>
          </p:cNvSpPr>
          <p:nvPr>
            <p:ph sz="half" idx="1"/>
          </p:nvPr>
        </p:nvSpPr>
        <p:spPr/>
        <p:txBody>
          <a:bodyPr/>
          <a:lstStyle/>
          <a:p>
            <a:endParaRPr lang="pl-PL"/>
          </a:p>
        </p:txBody>
      </p:sp>
      <p:pic>
        <p:nvPicPr>
          <p:cNvPr id="19458" name="Picture 2" descr="http://i.wp.pl/a/f/jpeg/27908/zamek_grudziadz_pap600.jpeg"/>
          <p:cNvPicPr>
            <a:picLocks noChangeAspect="1" noChangeArrowheads="1"/>
          </p:cNvPicPr>
          <p:nvPr/>
        </p:nvPicPr>
        <p:blipFill>
          <a:blip r:embed="rId6"/>
          <a:srcRect/>
          <a:stretch>
            <a:fillRect/>
          </a:stretch>
        </p:blipFill>
        <p:spPr bwMode="auto">
          <a:xfrm>
            <a:off x="3286116" y="1428736"/>
            <a:ext cx="5715000" cy="457203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ZAMEK KRZYŻACKI W EŁKU</a:t>
            </a:r>
            <a:endParaRPr lang="pl-PL" dirty="0"/>
          </a:p>
        </p:txBody>
      </p:sp>
      <p:sp>
        <p:nvSpPr>
          <p:cNvPr id="3" name="Symbol zastępczy tekstu 2"/>
          <p:cNvSpPr>
            <a:spLocks noGrp="1"/>
          </p:cNvSpPr>
          <p:nvPr>
            <p:ph type="body" idx="2"/>
          </p:nvPr>
        </p:nvSpPr>
        <p:spPr/>
        <p:txBody>
          <a:bodyPr>
            <a:normAutofit fontScale="62500" lnSpcReduction="20000"/>
          </a:bodyPr>
          <a:lstStyle/>
          <a:p>
            <a:r>
              <a:rPr lang="pl-PL" dirty="0" smtClean="0"/>
              <a:t>W źródłach XVI-wiecznych zamek jest datowany na 1273 r. W 1390 r. wzmiankowane są obwałowania w Ełku wzniesione dla Krzyżaków przez wielkiego księcia litewskiego Witolda. Dokumenty z XV w. wskazują, że murowany zamek powstał w latach 1398-1408. Wznieśli go komturowie </a:t>
            </a:r>
            <a:r>
              <a:rPr lang="pl-PL" dirty="0" err="1" smtClean="0"/>
              <a:t>Bałgi</a:t>
            </a:r>
            <a:r>
              <a:rPr lang="pl-PL" dirty="0" smtClean="0"/>
              <a:t>, (m.in. </a:t>
            </a:r>
            <a:r>
              <a:rPr lang="pl-PL" dirty="0" smtClean="0">
                <a:hlinkClick r:id="rId2" tooltip="Ulrich von Jungingen"/>
              </a:rPr>
              <a:t>Ulrich von Jungingen</a:t>
            </a:r>
            <a:r>
              <a:rPr lang="pl-PL" dirty="0" smtClean="0"/>
              <a:t>). Początkowo zamek miał formę pojedynczego budynku murowanego, prostokątnej wieży, wzniesionej na wyspie na jeziorze Ełckim. Wyspę łączyły z lądem drewniane mosty. Zamek miał położenie strategiczne na przeprawie przez ciąg jezior, przede wszystkim jednak organizował akcję kolonizacyjną puszczy na okrajach państwa zakonnego. W </a:t>
            </a:r>
            <a:r>
              <a:rPr lang="pl-PL" dirty="0" smtClean="0">
                <a:hlinkClick r:id="rId3" tooltip="1422"/>
              </a:rPr>
              <a:t>1422</a:t>
            </a:r>
            <a:r>
              <a:rPr lang="pl-PL" dirty="0" smtClean="0"/>
              <a:t> </a:t>
            </a:r>
            <a:r>
              <a:rPr lang="pl-PL" dirty="0" smtClean="0">
                <a:hlinkClick r:id="rId4" tooltip="Korona Królestwa Polskiego"/>
              </a:rPr>
              <a:t>Polska</a:t>
            </a:r>
            <a:r>
              <a:rPr lang="pl-PL" dirty="0" smtClean="0"/>
              <a:t>, </a:t>
            </a:r>
            <a:r>
              <a:rPr lang="pl-PL" dirty="0" smtClean="0">
                <a:hlinkClick r:id="rId5" tooltip="Wielkie Księstwo Litewskie"/>
              </a:rPr>
              <a:t>Litwa</a:t>
            </a:r>
            <a:r>
              <a:rPr lang="pl-PL" dirty="0" smtClean="0"/>
              <a:t> i </a:t>
            </a:r>
            <a:r>
              <a:rPr lang="pl-PL" dirty="0" smtClean="0">
                <a:hlinkClick r:id="rId6" tooltip="Państwo zakonu krzyżackiego"/>
              </a:rPr>
              <a:t>państwo krzyżackie</a:t>
            </a:r>
            <a:r>
              <a:rPr lang="pl-PL" dirty="0" smtClean="0"/>
              <a:t> podpisały </a:t>
            </a:r>
            <a:r>
              <a:rPr lang="pl-PL" dirty="0" smtClean="0">
                <a:hlinkClick r:id="rId7" tooltip="Pokój mełneński"/>
              </a:rPr>
              <a:t>pokój </a:t>
            </a:r>
            <a:r>
              <a:rPr lang="pl-PL" dirty="0" err="1" smtClean="0">
                <a:hlinkClick r:id="rId7" tooltip="Pokój mełneński"/>
              </a:rPr>
              <a:t>mełneński</a:t>
            </a:r>
            <a:r>
              <a:rPr lang="pl-PL" dirty="0" smtClean="0"/>
              <a:t>, ustalający granice polsko-krzyżacką i litewsko-krzyżacką. Potwierdzono status Ełku jako przygranicznej miejscowości, efektem czego wzrosło strategiczne znaczenie zamku</a:t>
            </a:r>
            <a:r>
              <a:rPr lang="pl-PL" baseline="30000" dirty="0" smtClean="0">
                <a:hlinkClick r:id="rId8"/>
              </a:rPr>
              <a:t>[5]</a:t>
            </a:r>
            <a:r>
              <a:rPr lang="pl-PL" dirty="0" smtClean="0"/>
              <a:t>. W </a:t>
            </a:r>
            <a:r>
              <a:rPr lang="pl-PL" dirty="0" smtClean="0">
                <a:hlinkClick r:id="rId9" tooltip="1454"/>
              </a:rPr>
              <a:t>1454</a:t>
            </a:r>
            <a:r>
              <a:rPr lang="pl-PL" dirty="0" smtClean="0"/>
              <a:t> podczas </a:t>
            </a:r>
            <a:r>
              <a:rPr lang="pl-PL" dirty="0" smtClean="0">
                <a:hlinkClick r:id="rId10" tooltip="Wojna trzynastoletnia"/>
              </a:rPr>
              <a:t>wojny trzynastoletniej</a:t>
            </a:r>
            <a:r>
              <a:rPr lang="pl-PL" dirty="0" smtClean="0"/>
              <a:t> warownia została doszczętnie zniszczona przez polskie oddziały</a:t>
            </a:r>
            <a:r>
              <a:rPr lang="pl-PL" baseline="30000" dirty="0" smtClean="0">
                <a:hlinkClick r:id="rId8"/>
              </a:rPr>
              <a:t>[6</a:t>
            </a:r>
            <a:endParaRPr lang="pl-PL" dirty="0"/>
          </a:p>
        </p:txBody>
      </p:sp>
      <p:sp>
        <p:nvSpPr>
          <p:cNvPr id="4" name="Symbol zastępczy zawartości 3"/>
          <p:cNvSpPr>
            <a:spLocks noGrp="1"/>
          </p:cNvSpPr>
          <p:nvPr>
            <p:ph sz="half" idx="1"/>
          </p:nvPr>
        </p:nvSpPr>
        <p:spPr/>
        <p:txBody>
          <a:bodyPr/>
          <a:lstStyle/>
          <a:p>
            <a:endParaRPr lang="pl-PL" dirty="0"/>
          </a:p>
        </p:txBody>
      </p:sp>
      <p:pic>
        <p:nvPicPr>
          <p:cNvPr id="20482" name="Picture 2" descr="http://2.bp.blogspot.com/-dr9MhHOl3A4/Upb9fgzB2pI/AAAAAAAAJB8/LqZ9imP4xHY/s1600/SAM_2082.JPG"/>
          <p:cNvPicPr>
            <a:picLocks noChangeAspect="1" noChangeArrowheads="1"/>
          </p:cNvPicPr>
          <p:nvPr/>
        </p:nvPicPr>
        <p:blipFill>
          <a:blip r:embed="rId11"/>
          <a:srcRect/>
          <a:stretch>
            <a:fillRect/>
          </a:stretch>
        </p:blipFill>
        <p:spPr bwMode="auto">
          <a:xfrm>
            <a:off x="9786974" y="-1143032"/>
            <a:ext cx="6828441" cy="6858048"/>
          </a:xfrm>
          <a:prstGeom prst="rect">
            <a:avLst/>
          </a:prstGeom>
          <a:noFill/>
        </p:spPr>
      </p:pic>
      <p:pic>
        <p:nvPicPr>
          <p:cNvPr id="20484" name="Picture 4" descr="Znalezione obrazy dla zapytania zamek w ełku"/>
          <p:cNvPicPr>
            <a:picLocks noChangeAspect="1" noChangeArrowheads="1"/>
          </p:cNvPicPr>
          <p:nvPr/>
        </p:nvPicPr>
        <p:blipFill>
          <a:blip r:embed="rId12"/>
          <a:srcRect/>
          <a:stretch>
            <a:fillRect/>
          </a:stretch>
        </p:blipFill>
        <p:spPr bwMode="auto">
          <a:xfrm>
            <a:off x="3428992" y="1428736"/>
            <a:ext cx="5500726" cy="45720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TĄ PREZĘTACJE O ZAMKACH KRZYŻACKICH NA WARMII I MAZURACH PRZYGOTOWAŁ MATEUSZ WAŚK Z KLASY 5 A</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88</TotalTime>
  <Words>107</Words>
  <Application>Microsoft Office PowerPoint</Application>
  <PresentationFormat>Pokaz na ekranie (4:3)</PresentationFormat>
  <Paragraphs>14</Paragraphs>
  <Slides>7</Slides>
  <Notes>0</Notes>
  <HiddenSlides>0</HiddenSlides>
  <MMClips>0</MMClips>
  <ScaleCrop>false</ScaleCrop>
  <HeadingPairs>
    <vt:vector size="4" baseType="variant">
      <vt:variant>
        <vt:lpstr>Motyw</vt:lpstr>
      </vt:variant>
      <vt:variant>
        <vt:i4>1</vt:i4>
      </vt:variant>
      <vt:variant>
        <vt:lpstr>Tytuły slajdów</vt:lpstr>
      </vt:variant>
      <vt:variant>
        <vt:i4>7</vt:i4>
      </vt:variant>
    </vt:vector>
  </HeadingPairs>
  <TitlesOfParts>
    <vt:vector size="8" baseType="lpstr">
      <vt:lpstr>Metro</vt:lpstr>
      <vt:lpstr>ZAMKI KRZYŻACKIE NA WARMII I MAZURACH</vt:lpstr>
      <vt:lpstr>Zamek w Malborku (niem. Ordensburg Marienburg) – zamek w Malborku, na prawym brzegu Nogatu, gotycki, ceglany,warowny, otoczony fosą, wzniesiony w kilku etapach od 1280 do poł. XV w. przez zakon krzyżacki, początkowo konwentualnyi siedziba komtura, w latach 1309–1457 siedziba wielkich mistrzów zakonu krzyżackiego i władz Prus Zakonnych, w latach 1457–1772 rezydencja królów Polski[1][2], od 1466 siedziba władz Prus Królewskich, od 156 Zamek w Malborku (niem. Ordensburg Marienburg) – zamek w Malborku, na prawym brzegu Nogatu, gotycki, ceglany,warowny, otoczony fosą, wzniesiony w kilku etapach od 1280 do poł. XV w. przez zakon krzyżacki, początkowo konwentualnyi siedziba komtura, w latach 1309–1457 siedziba wielkich mistrzów zakonu krzyżackiego i władz Prus Zakonnych, w latach 1457–1772 rezydencja królów Polski[1][2], od 1466 siedziba władz Prus Królewskich, od 1568 siedziba Komisji Morskiej, w 1772 zajęty przez administrację Królestwa Prus i zdewastowany w latach 1773–1804[3]; rekonstruowany w latach 1817– 8 siedziba Komisji Morskiej, w 1772 zajęty przez administrację Królestwa Prus i zdewastowany w latach 1773–1804[3]; rekonstruowany w latach 1817–</vt:lpstr>
      <vt:lpstr>ZAMEK W NIDZICY</vt:lpstr>
      <vt:lpstr>ZAMEK W LIDZBARKU WARMIŃSKIM</vt:lpstr>
      <vt:lpstr>ZAMEK KRZYŻACKI W GRUDZIĄDZU</vt:lpstr>
      <vt:lpstr>ZAMEK KRZYŻACKI W EŁKU</vt:lpstr>
      <vt:lpstr>TĄ PREZĘTACJE O ZAMKACH KRZYŻACKICH NA WARMII I MAZURACH PRZYGOTOWAŁ MATEUSZ WAŚK Z KLASY 5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ZAMKI KRZYŻACKIE NA WARMI I MAZURACH</dc:title>
  <dc:creator>marcin pepłowski</dc:creator>
  <cp:lastModifiedBy>marcin pepłowski</cp:lastModifiedBy>
  <cp:revision>11</cp:revision>
  <dcterms:created xsi:type="dcterms:W3CDTF">2015-11-17T08:24:01Z</dcterms:created>
  <dcterms:modified xsi:type="dcterms:W3CDTF">2015-11-24T08:29:36Z</dcterms:modified>
</cp:coreProperties>
</file>