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87002-4B12-4B9B-96EC-04C26DD32A13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63572-5261-44AA-A0F5-72DEB4BCDDC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3572-5261-44AA-A0F5-72DEB4BCDDC7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DEBFDB0-0BC3-4D29-AAC9-C0E6B44E841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DC904FB-9CFB-41E3-A3DD-6A6038C6E5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pl.wikipedia.org/wiki/1409" TargetMode="External"/><Relationship Id="rId7" Type="http://schemas.openxmlformats.org/officeDocument/2006/relationships/hyperlink" Target="https://pl.wikipedia.org/wiki/Zamek_w_Nidzicy" TargetMode="External"/><Relationship Id="rId2" Type="http://schemas.openxmlformats.org/officeDocument/2006/relationships/hyperlink" Target="https://pl.wikipedia.org/wiki/13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Zwi%C4%85zek_Pruski" TargetMode="External"/><Relationship Id="rId5" Type="http://schemas.openxmlformats.org/officeDocument/2006/relationships/hyperlink" Target="https://pl.wikipedia.org/wiki/1414" TargetMode="External"/><Relationship Id="rId4" Type="http://schemas.openxmlformats.org/officeDocument/2006/relationships/hyperlink" Target="https://pl.wikipedia.org/wiki/Prokurator_krzy%C5%BCack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Konwent" TargetMode="External"/><Relationship Id="rId2" Type="http://schemas.openxmlformats.org/officeDocument/2006/relationships/hyperlink" Target="https://pl.wikipedia.org/wiki/Winrich_von_Knipro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pl.wikipedia.org/wiki/Konrad_von_Wallenrod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Warownia" TargetMode="External"/><Relationship Id="rId13" Type="http://schemas.openxmlformats.org/officeDocument/2006/relationships/hyperlink" Target="https://pl.wikipedia.org/wiki/Wielcy_mistrzowie_zakonu_krzy%C5%BCackiego" TargetMode="External"/><Relationship Id="rId18" Type="http://schemas.openxmlformats.org/officeDocument/2006/relationships/hyperlink" Target="https://pl.wikipedia.org/wiki/Komisja_Morska" TargetMode="External"/><Relationship Id="rId26" Type="http://schemas.openxmlformats.org/officeDocument/2006/relationships/hyperlink" Target="https://pl.wikipedia.org/wiki/Mury_miejskie" TargetMode="External"/><Relationship Id="rId3" Type="http://schemas.openxmlformats.org/officeDocument/2006/relationships/hyperlink" Target="https://pl.wikipedia.org/wiki/Zamek" TargetMode="External"/><Relationship Id="rId21" Type="http://schemas.openxmlformats.org/officeDocument/2006/relationships/hyperlink" Target="https://pl.wikipedia.org/wiki/Rejestr_zabytk%C3%B3w" TargetMode="External"/><Relationship Id="rId7" Type="http://schemas.openxmlformats.org/officeDocument/2006/relationships/hyperlink" Target="https://pl.wikipedia.org/wiki/Gotyk_ceglany" TargetMode="External"/><Relationship Id="rId12" Type="http://schemas.openxmlformats.org/officeDocument/2006/relationships/hyperlink" Target="https://pl.wikipedia.org/wiki/Komtur" TargetMode="External"/><Relationship Id="rId17" Type="http://schemas.openxmlformats.org/officeDocument/2006/relationships/hyperlink" Target="https://pl.wikipedia.org/wiki/Prusy_Kr%C3%B3lewskie" TargetMode="External"/><Relationship Id="rId25" Type="http://schemas.openxmlformats.org/officeDocument/2006/relationships/hyperlink" Target="https://pl.wikipedia.org/wiki/Lokacja_(historia)" TargetMode="External"/><Relationship Id="rId2" Type="http://schemas.openxmlformats.org/officeDocument/2006/relationships/hyperlink" Target="https://pl.wikipedia.org/wiki/J%C4%99zyk_niemiecki" TargetMode="External"/><Relationship Id="rId16" Type="http://schemas.openxmlformats.org/officeDocument/2006/relationships/hyperlink" Target="https://pl.wikipedia.org/wiki/Zamek_w_Malborku" TargetMode="External"/><Relationship Id="rId20" Type="http://schemas.openxmlformats.org/officeDocument/2006/relationships/hyperlink" Target="https://pl.wikipedia.org/wiki/Rekonstrukcja_(architektura)" TargetMode="External"/><Relationship Id="rId29" Type="http://schemas.openxmlformats.org/officeDocument/2006/relationships/hyperlink" Target="https://pl.wikipedia.org/wiki/Wa%C5%82_(fortyfikacj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Gotyk" TargetMode="External"/><Relationship Id="rId11" Type="http://schemas.openxmlformats.org/officeDocument/2006/relationships/hyperlink" Target="https://pl.wikipedia.org/wiki/Klasztor" TargetMode="External"/><Relationship Id="rId24" Type="http://schemas.openxmlformats.org/officeDocument/2006/relationships/hyperlink" Target="https://pl.wikipedia.org/wiki/Muzeum_Zamkowe_w_Malborku" TargetMode="External"/><Relationship Id="rId32" Type="http://schemas.openxmlformats.org/officeDocument/2006/relationships/image" Target="../media/image4.jpeg"/><Relationship Id="rId5" Type="http://schemas.openxmlformats.org/officeDocument/2006/relationships/hyperlink" Target="https://pl.wikipedia.org/wiki/Nogat" TargetMode="External"/><Relationship Id="rId15" Type="http://schemas.openxmlformats.org/officeDocument/2006/relationships/hyperlink" Target="https://pl.wikipedia.org/wiki/Kr%C3%B3l_Polski" TargetMode="External"/><Relationship Id="rId23" Type="http://schemas.openxmlformats.org/officeDocument/2006/relationships/hyperlink" Target="https://pl.wikipedia.org/wiki/Lista_%C5%9Bwiatowego_dziedzictwa_UNESCO" TargetMode="External"/><Relationship Id="rId28" Type="http://schemas.openxmlformats.org/officeDocument/2006/relationships/hyperlink" Target="https://pl.wikipedia.org/wiki/System_obronny" TargetMode="External"/><Relationship Id="rId10" Type="http://schemas.openxmlformats.org/officeDocument/2006/relationships/hyperlink" Target="https://pl.wikipedia.org/wiki/Zakon_krzy%C5%BCacki" TargetMode="External"/><Relationship Id="rId19" Type="http://schemas.openxmlformats.org/officeDocument/2006/relationships/hyperlink" Target="https://pl.wikipedia.org/wiki/Kr%C3%B3lestwo_Prus" TargetMode="External"/><Relationship Id="rId31" Type="http://schemas.openxmlformats.org/officeDocument/2006/relationships/hyperlink" Target="https://pl.wikipedia.org/wiki/Dzie%C5%82o_rogowe" TargetMode="External"/><Relationship Id="rId4" Type="http://schemas.openxmlformats.org/officeDocument/2006/relationships/hyperlink" Target="https://pl.wikipedia.org/wiki/Malbork" TargetMode="External"/><Relationship Id="rId9" Type="http://schemas.openxmlformats.org/officeDocument/2006/relationships/hyperlink" Target="https://pl.wikipedia.org/wiki/Fosa" TargetMode="External"/><Relationship Id="rId14" Type="http://schemas.openxmlformats.org/officeDocument/2006/relationships/hyperlink" Target="https://pl.wikipedia.org/wiki/Prusy_Zakonne" TargetMode="External"/><Relationship Id="rId22" Type="http://schemas.openxmlformats.org/officeDocument/2006/relationships/hyperlink" Target="https://pl.wikipedia.org/wiki/Pomnik_historii" TargetMode="External"/><Relationship Id="rId27" Type="http://schemas.openxmlformats.org/officeDocument/2006/relationships/hyperlink" Target="https://pl.wikipedia.org/wiki/Mur_obronny" TargetMode="External"/><Relationship Id="rId30" Type="http://schemas.openxmlformats.org/officeDocument/2006/relationships/hyperlink" Target="https://pl.wikipedia.org/wiki/Bast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1614" TargetMode="External"/><Relationship Id="rId13" Type="http://schemas.openxmlformats.org/officeDocument/2006/relationships/hyperlink" Target="https://pl.wikipedia.org/wiki/2011" TargetMode="External"/><Relationship Id="rId3" Type="http://schemas.openxmlformats.org/officeDocument/2006/relationships/hyperlink" Target="https://pl.wikipedia.org/wiki/XIV_wiek" TargetMode="External"/><Relationship Id="rId7" Type="http://schemas.openxmlformats.org/officeDocument/2006/relationships/hyperlink" Target="https://pl.wikipedia.org/wiki/1455" TargetMode="External"/><Relationship Id="rId12" Type="http://schemas.openxmlformats.org/officeDocument/2006/relationships/hyperlink" Target="https://pl.wikipedia.org/wiki/2009" TargetMode="External"/><Relationship Id="rId2" Type="http://schemas.openxmlformats.org/officeDocument/2006/relationships/hyperlink" Target="https://pl.wikipedia.org/wiki/Zakon_krzy%C5%BCac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ojna_trzynastoletnia" TargetMode="External"/><Relationship Id="rId11" Type="http://schemas.openxmlformats.org/officeDocument/2006/relationships/hyperlink" Target="https://pl.wikipedia.org/wiki/Twierdza_Boyen" TargetMode="External"/><Relationship Id="rId5" Type="http://schemas.openxmlformats.org/officeDocument/2006/relationships/hyperlink" Target="https://pl.wikipedia.org/wiki/Architektura_gotycka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pl.wikipedia.org/wiki/XIX_wiek" TargetMode="External"/><Relationship Id="rId4" Type="http://schemas.openxmlformats.org/officeDocument/2006/relationships/hyperlink" Target="https://pl.wikipedia.org/wiki/Prokurator_krzy%C5%BCacki" TargetMode="External"/><Relationship Id="rId9" Type="http://schemas.openxmlformats.org/officeDocument/2006/relationships/hyperlink" Target="https://pl.wikipedia.org/wiki/Renesans" TargetMode="External"/><Relationship Id="rId14" Type="http://schemas.openxmlformats.org/officeDocument/2006/relationships/hyperlink" Target="https://pl.wikipedia.org/wiki/Hote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XIV_wiek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pl.wikipedia.org/wiki/1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1875" TargetMode="External"/><Relationship Id="rId5" Type="http://schemas.openxmlformats.org/officeDocument/2006/relationships/hyperlink" Target="https://pl.wikipedia.org/wiki/1855" TargetMode="External"/><Relationship Id="rId4" Type="http://schemas.openxmlformats.org/officeDocument/2006/relationships/hyperlink" Target="https://pl.wikipedia.org/wiki/XVIII_wie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 na   </a:t>
            </a:r>
            <a:r>
              <a:rPr lang="pl-PL" dirty="0" smtClean="0"/>
              <a:t>M</a:t>
            </a:r>
            <a:r>
              <a:rPr lang="pl-PL" dirty="0" smtClean="0"/>
              <a:t>azurach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Zamek krzyżacki w Nidzicy powstał w 1409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l-PL" sz="1600" dirty="0" smtClean="0"/>
              <a:t>Budowę zamku rozpoczęto około </a:t>
            </a:r>
            <a:r>
              <a:rPr lang="pl-PL" sz="1600" dirty="0" smtClean="0">
                <a:hlinkClick r:id="rId2" tooltip="1370"/>
              </a:rPr>
              <a:t>1370</a:t>
            </a:r>
            <a:r>
              <a:rPr lang="pl-PL" sz="1600" dirty="0" smtClean="0"/>
              <a:t> r., a w </a:t>
            </a:r>
            <a:r>
              <a:rPr lang="pl-PL" sz="1600" dirty="0" smtClean="0">
                <a:hlinkClick r:id="rId3" tooltip="1409"/>
              </a:rPr>
              <a:t>1409</a:t>
            </a:r>
            <a:r>
              <a:rPr lang="pl-PL" sz="1600" dirty="0" smtClean="0"/>
              <a:t> roku rezydował już w nim </a:t>
            </a:r>
            <a:r>
              <a:rPr lang="pl-PL" sz="1600" dirty="0" smtClean="0">
                <a:hlinkClick r:id="rId4" tooltip="Prokurator krzyżacki"/>
              </a:rPr>
              <a:t>krzyżacki prokurator</a:t>
            </a:r>
            <a:r>
              <a:rPr lang="pl-PL" sz="1600" dirty="0" smtClean="0"/>
              <a:t>. W dniu 12 lipca 1410 roku w drodze z armią w głąb Państwa Krzyżackiego nieobroniony zamek został zajęty przez wojska polskie. Podczas wojny głodowej w</a:t>
            </a:r>
            <a:r>
              <a:rPr lang="pl-PL" sz="1600" dirty="0" smtClean="0">
                <a:hlinkClick r:id="rId5" tooltip="1414"/>
              </a:rPr>
              <a:t>1414</a:t>
            </a:r>
            <a:r>
              <a:rPr lang="pl-PL" sz="1600" dirty="0" smtClean="0"/>
              <a:t> roku zamek obległo polskie rycerstwo i 6 lipca zdobyło po ośmiu dniach oblężenia. W 1454 roku zamek zajął propolski </a:t>
            </a:r>
            <a:r>
              <a:rPr lang="pl-PL" sz="1600" dirty="0" smtClean="0">
                <a:hlinkClick r:id="rId6" tooltip="Związek Pruski"/>
              </a:rPr>
              <a:t>Związek Pruski</a:t>
            </a:r>
            <a:r>
              <a:rPr lang="pl-PL" sz="1600" dirty="0" smtClean="0"/>
              <a:t> i w lutym 1455 roku przekazał czeskim wojskom zaciężnym pod wodzą Jana </a:t>
            </a:r>
            <a:r>
              <a:rPr lang="pl-PL" sz="1600" dirty="0" err="1" smtClean="0"/>
              <a:t>Koldy</a:t>
            </a:r>
            <a:r>
              <a:rPr lang="pl-PL" sz="1600" dirty="0" smtClean="0"/>
              <a:t> z </a:t>
            </a:r>
            <a:r>
              <a:rPr lang="pl-PL" sz="1600" dirty="0" err="1" smtClean="0"/>
              <a:t>Žampachu</a:t>
            </a:r>
            <a:r>
              <a:rPr lang="pl-PL" sz="1600" dirty="0" smtClean="0"/>
              <a:t>, którzy odparli 28 kwietnia najazd wojsk krzyżackich</a:t>
            </a:r>
            <a:r>
              <a:rPr lang="pl-PL" sz="1600" baseline="30000" dirty="0" smtClean="0">
                <a:hlinkClick r:id="rId7"/>
              </a:rPr>
              <a:t>[1]</a:t>
            </a:r>
            <a:r>
              <a:rPr lang="pl-PL" sz="1600" dirty="0" smtClean="0"/>
              <a:t>. W 1517 roku rozbudowano i umocniono przedzamcze. W 1784 roku spłonęło przedzamcze. W 1812 roku zamek zdewastowały wojska francuskie. W latach 1828-1830 zamek przebudowano na sąd i więzienie. W zimie 1945 roku wojska radzieckie zbombardowały zamek, który do odbudowy w latach 1961-1965 pozostawał ruiną</a:t>
            </a:r>
            <a:r>
              <a:rPr lang="pl-PL" sz="1000" dirty="0" smtClean="0"/>
              <a:t>.</a:t>
            </a:r>
            <a:endParaRPr lang="pl-PL" sz="1000" dirty="0"/>
          </a:p>
        </p:txBody>
      </p:sp>
      <p:pic>
        <p:nvPicPr>
          <p:cNvPr id="1026" name="Picture 2" descr="C:\Users\M Rydzewska\Desktop\1938987_zamek-w-nidzicy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1857364"/>
            <a:ext cx="4071966" cy="450526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Rynie.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pl-PL" sz="1200" dirty="0" smtClean="0"/>
              <a:t>Zamek jest jednym z późniejszych obiektów zbudowanych przez Zakon Krzyżacki. Rozpoczęto budować go na miejscu wcześniejszej niewielkiej warowni na polecenie wielkiego mistrza zakonu krzyżackiego </a:t>
            </a:r>
            <a:r>
              <a:rPr lang="pl-PL" sz="1200" dirty="0" err="1" smtClean="0">
                <a:hlinkClick r:id="rId2" tooltip="Winrich von Kniprode"/>
              </a:rPr>
              <a:t>Winricha</a:t>
            </a:r>
            <a:r>
              <a:rPr lang="pl-PL" sz="1200" dirty="0" smtClean="0">
                <a:hlinkClick r:id="rId2" tooltip="Winrich von Kniprode"/>
              </a:rPr>
              <a:t> von </a:t>
            </a:r>
            <a:r>
              <a:rPr lang="pl-PL" sz="1200" dirty="0" err="1" smtClean="0">
                <a:hlinkClick r:id="rId2" tooltip="Winrich von Kniprode"/>
              </a:rPr>
              <a:t>Kniprode</a:t>
            </a:r>
            <a:r>
              <a:rPr lang="pl-PL" sz="1200" dirty="0" smtClean="0"/>
              <a:t> około 1377 roku z przeznaczeniem na siedzibę </a:t>
            </a:r>
            <a:r>
              <a:rPr lang="pl-PL" sz="1200" dirty="0" smtClean="0">
                <a:hlinkClick r:id="rId3" tooltip="Konwent"/>
              </a:rPr>
              <a:t>konwentu</a:t>
            </a:r>
            <a:r>
              <a:rPr lang="pl-PL" sz="1200" dirty="0" smtClean="0"/>
              <a:t> i jako miejsce, z którego można było przeprowadzać ataki na wschód przeciwko Litwie. Zamek miał mieć początkowo w obrębie prostokąta murów o wymiarach 44 x 52 metry dwa skrzydła: od południowego-wschodu i północnego wschodu, wkrótce jednak po zbudowaniu pierwszego budynku od południowego-wschodu. do wysokości parteru i piwnicy pod drugi budynek, prace budowlane przerwano. Podjęto je znowu około 1393 roku z inicjatywy wielkiego mistrza </a:t>
            </a:r>
            <a:r>
              <a:rPr lang="pl-PL" sz="1200" dirty="0" smtClean="0">
                <a:hlinkClick r:id="rId4" tooltip="Konrad von Wallenrode"/>
              </a:rPr>
              <a:t>Konrada von </a:t>
            </a:r>
            <a:r>
              <a:rPr lang="pl-PL" sz="1200" dirty="0" err="1" smtClean="0">
                <a:hlinkClick r:id="rId4" tooltip="Konrad von Wallenrode"/>
              </a:rPr>
              <a:t>Wallenrode</a:t>
            </a:r>
            <a:r>
              <a:rPr lang="pl-PL" sz="1200" dirty="0" smtClean="0"/>
              <a:t>, który chciał przeznaczyć zamek w Rynie na siedzibę nowego komturstwa</a:t>
            </a:r>
            <a:endParaRPr lang="pl-PL" sz="1200" dirty="0"/>
          </a:p>
        </p:txBody>
      </p:sp>
      <p:pic>
        <p:nvPicPr>
          <p:cNvPr id="2050" name="Picture 2" descr="C:\Users\M Rydzewska\Desktop\z10104034Q,Zamek-w-Lidzbarku-Warminski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1928802"/>
            <a:ext cx="3143240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Zamek w Malborku 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l-PL" sz="900" b="1" dirty="0" smtClean="0"/>
              <a:t>Zamek w Malborku</a:t>
            </a:r>
            <a:r>
              <a:rPr lang="pl-PL" sz="900" dirty="0" smtClean="0"/>
              <a:t> (</a:t>
            </a:r>
            <a:r>
              <a:rPr lang="pl-PL" sz="900" dirty="0" err="1" smtClean="0">
                <a:hlinkClick r:id="rId2" tooltip="Język niemiecki"/>
              </a:rPr>
              <a:t>niem</a:t>
            </a:r>
            <a:r>
              <a:rPr lang="pl-PL" sz="900" dirty="0" smtClean="0">
                <a:hlinkClick r:id="rId2" tooltip="Język niemiecki"/>
              </a:rPr>
              <a:t>.</a:t>
            </a:r>
            <a:r>
              <a:rPr lang="pl-PL" sz="900" dirty="0" smtClean="0"/>
              <a:t> </a:t>
            </a:r>
            <a:r>
              <a:rPr lang="pl-PL" sz="900" i="1" dirty="0" err="1" smtClean="0"/>
              <a:t>Ordensburg</a:t>
            </a:r>
            <a:r>
              <a:rPr lang="pl-PL" sz="900" i="1" dirty="0" smtClean="0"/>
              <a:t> </a:t>
            </a:r>
            <a:r>
              <a:rPr lang="pl-PL" sz="900" i="1" dirty="0" err="1" smtClean="0"/>
              <a:t>Marienburg</a:t>
            </a:r>
            <a:r>
              <a:rPr lang="pl-PL" sz="900" dirty="0" smtClean="0"/>
              <a:t>) – </a:t>
            </a:r>
            <a:r>
              <a:rPr lang="pl-PL" sz="900" dirty="0" smtClean="0">
                <a:hlinkClick r:id="rId3" tooltip="Zamek"/>
              </a:rPr>
              <a:t>zamek</a:t>
            </a:r>
            <a:r>
              <a:rPr lang="pl-PL" sz="900" dirty="0" smtClean="0"/>
              <a:t> w </a:t>
            </a:r>
            <a:r>
              <a:rPr lang="pl-PL" sz="900" dirty="0" smtClean="0">
                <a:hlinkClick r:id="rId4" tooltip="Malbork"/>
              </a:rPr>
              <a:t>Malborku</a:t>
            </a:r>
            <a:r>
              <a:rPr lang="pl-PL" sz="900" dirty="0" smtClean="0"/>
              <a:t>, na prawym brzegu </a:t>
            </a:r>
            <a:r>
              <a:rPr lang="pl-PL" sz="900" dirty="0" smtClean="0">
                <a:hlinkClick r:id="rId5" tooltip="Nogat"/>
              </a:rPr>
              <a:t>Nogatu</a:t>
            </a:r>
            <a:r>
              <a:rPr lang="pl-PL" sz="900" dirty="0" smtClean="0"/>
              <a:t>, </a:t>
            </a:r>
            <a:r>
              <a:rPr lang="pl-PL" sz="900" dirty="0" smtClean="0">
                <a:hlinkClick r:id="rId6" tooltip="Gotyk"/>
              </a:rPr>
              <a:t>gotycki</a:t>
            </a:r>
            <a:r>
              <a:rPr lang="pl-PL" sz="900" dirty="0" smtClean="0"/>
              <a:t>, </a:t>
            </a:r>
            <a:r>
              <a:rPr lang="pl-PL" sz="900" dirty="0" smtClean="0">
                <a:hlinkClick r:id="rId7" tooltip="Gotyk ceglany"/>
              </a:rPr>
              <a:t>ceglany</a:t>
            </a:r>
            <a:r>
              <a:rPr lang="pl-PL" sz="900" dirty="0" smtClean="0"/>
              <a:t>, </a:t>
            </a:r>
            <a:r>
              <a:rPr lang="pl-PL" sz="900" dirty="0" smtClean="0">
                <a:hlinkClick r:id="rId8" tooltip="Warownia"/>
              </a:rPr>
              <a:t>warowny</a:t>
            </a:r>
            <a:r>
              <a:rPr lang="pl-PL" sz="900" dirty="0" smtClean="0"/>
              <a:t>, otoczony </a:t>
            </a:r>
            <a:r>
              <a:rPr lang="pl-PL" sz="900" dirty="0" smtClean="0">
                <a:hlinkClick r:id="rId9" tooltip="Fosa"/>
              </a:rPr>
              <a:t>fosą</a:t>
            </a:r>
            <a:r>
              <a:rPr lang="pl-PL" sz="900" dirty="0" smtClean="0"/>
              <a:t>, wzniesiony w kilku etapach od 1280 do </a:t>
            </a:r>
            <a:r>
              <a:rPr lang="pl-PL" sz="900" dirty="0" err="1" smtClean="0"/>
              <a:t>poł</a:t>
            </a:r>
            <a:r>
              <a:rPr lang="pl-PL" sz="900" dirty="0" smtClean="0"/>
              <a:t>. XV w. przez </a:t>
            </a:r>
            <a:r>
              <a:rPr lang="pl-PL" sz="900" dirty="0" smtClean="0">
                <a:hlinkClick r:id="rId10" tooltip="Zakon krzyżacki"/>
              </a:rPr>
              <a:t>zakon krzyżacki</a:t>
            </a:r>
            <a:r>
              <a:rPr lang="pl-PL" sz="900" dirty="0" smtClean="0"/>
              <a:t>, początkowo </a:t>
            </a:r>
            <a:r>
              <a:rPr lang="pl-PL" sz="900" dirty="0" smtClean="0">
                <a:hlinkClick r:id="rId11" tooltip="Klasztor"/>
              </a:rPr>
              <a:t>konwentualny</a:t>
            </a:r>
            <a:r>
              <a:rPr lang="pl-PL" sz="900" dirty="0" smtClean="0"/>
              <a:t> i siedziba </a:t>
            </a:r>
            <a:r>
              <a:rPr lang="pl-PL" sz="900" dirty="0" smtClean="0">
                <a:hlinkClick r:id="rId12" tooltip="Komtur"/>
              </a:rPr>
              <a:t>komtura</a:t>
            </a:r>
            <a:r>
              <a:rPr lang="pl-PL" sz="900" dirty="0" smtClean="0"/>
              <a:t>, w latach 1309–1457 siedziba </a:t>
            </a:r>
            <a:r>
              <a:rPr lang="pl-PL" sz="900" dirty="0" smtClean="0">
                <a:hlinkClick r:id="rId13" tooltip="Wielcy mistrzowie zakonu krzyżackiego"/>
              </a:rPr>
              <a:t>wielkich mistrzów zakonu krzyżackiego</a:t>
            </a:r>
            <a:r>
              <a:rPr lang="pl-PL" sz="900" dirty="0" smtClean="0"/>
              <a:t> i władz </a:t>
            </a:r>
            <a:r>
              <a:rPr lang="pl-PL" sz="900" dirty="0" smtClean="0">
                <a:hlinkClick r:id="rId14" tooltip="Prusy Zakonne"/>
              </a:rPr>
              <a:t>Prus Zakonnych</a:t>
            </a:r>
            <a:r>
              <a:rPr lang="pl-PL" sz="900" dirty="0" smtClean="0"/>
              <a:t>, w latach 1457–1772 rezydencja </a:t>
            </a:r>
            <a:r>
              <a:rPr lang="pl-PL" sz="900" dirty="0" smtClean="0">
                <a:hlinkClick r:id="rId15" tooltip="Król Polski"/>
              </a:rPr>
              <a:t>królów Polski</a:t>
            </a:r>
            <a:r>
              <a:rPr lang="pl-PL" sz="900" baseline="30000" dirty="0" smtClean="0">
                <a:hlinkClick r:id="rId16"/>
              </a:rPr>
              <a:t>[1][2]</a:t>
            </a:r>
            <a:r>
              <a:rPr lang="pl-PL" sz="900" dirty="0" smtClean="0"/>
              <a:t>, od 1466 siedziba władz </a:t>
            </a:r>
            <a:r>
              <a:rPr lang="pl-PL" sz="900" u="sng" dirty="0" smtClean="0">
                <a:hlinkClick r:id="rId17" tooltip="Prusy Królewskie"/>
              </a:rPr>
              <a:t>Prus Królewskich</a:t>
            </a:r>
            <a:r>
              <a:rPr lang="pl-PL" sz="900" dirty="0" smtClean="0"/>
              <a:t>, od 1568 siedziba </a:t>
            </a:r>
            <a:r>
              <a:rPr lang="pl-PL" sz="900" dirty="0" smtClean="0">
                <a:hlinkClick r:id="rId18" tooltip="Komisja Morska"/>
              </a:rPr>
              <a:t>Komisji Morskiej</a:t>
            </a:r>
            <a:r>
              <a:rPr lang="pl-PL" sz="900" dirty="0" smtClean="0"/>
              <a:t>, w 1772 zajęty przez administrację </a:t>
            </a:r>
            <a:r>
              <a:rPr lang="pl-PL" sz="900" dirty="0" smtClean="0">
                <a:hlinkClick r:id="rId19" tooltip="Królestwo Prus"/>
              </a:rPr>
              <a:t>Królestwa Prus</a:t>
            </a:r>
            <a:r>
              <a:rPr lang="pl-PL" sz="900" dirty="0" smtClean="0"/>
              <a:t> i zdewastowany w latach 1773–1804</a:t>
            </a:r>
            <a:r>
              <a:rPr lang="pl-PL" sz="900" baseline="30000" dirty="0" smtClean="0">
                <a:hlinkClick r:id="rId16"/>
              </a:rPr>
              <a:t>[3]</a:t>
            </a:r>
            <a:r>
              <a:rPr lang="pl-PL" sz="900" dirty="0" smtClean="0"/>
              <a:t>; </a:t>
            </a:r>
            <a:r>
              <a:rPr lang="pl-PL" sz="900" dirty="0" smtClean="0">
                <a:hlinkClick r:id="rId20" tooltip="Rekonstrukcja (architektura)"/>
              </a:rPr>
              <a:t>rekonstruowany</a:t>
            </a:r>
            <a:r>
              <a:rPr lang="pl-PL" sz="900" dirty="0" smtClean="0"/>
              <a:t> w latach 1817–1842 i 1882–1944</a:t>
            </a:r>
            <a:r>
              <a:rPr lang="pl-PL" sz="900" baseline="30000" dirty="0" smtClean="0">
                <a:hlinkClick r:id="rId16"/>
              </a:rPr>
              <a:t>[3]</a:t>
            </a:r>
            <a:r>
              <a:rPr lang="pl-PL" sz="900" dirty="0" smtClean="0"/>
              <a:t>, zniszczony w 1945, ponownie rekonstruowany od 1947; w 1949 wpisany do </a:t>
            </a:r>
            <a:r>
              <a:rPr lang="pl-PL" sz="900" dirty="0" smtClean="0">
                <a:hlinkClick r:id="rId21" tooltip="Rejestr zabytków"/>
              </a:rPr>
              <a:t>rejestru zabytków</a:t>
            </a:r>
            <a:r>
              <a:rPr lang="pl-PL" sz="900" dirty="0" smtClean="0"/>
              <a:t>, w 1994 uznany za </a:t>
            </a:r>
            <a:r>
              <a:rPr lang="pl-PL" sz="900" dirty="0" smtClean="0">
                <a:hlinkClick r:id="rId22" tooltip="Pomnik historii"/>
              </a:rPr>
              <a:t>pomnik historii</a:t>
            </a:r>
            <a:r>
              <a:rPr lang="pl-PL" sz="900" baseline="30000" dirty="0" smtClean="0">
                <a:hlinkClick r:id="rId16"/>
              </a:rPr>
              <a:t>[4]</a:t>
            </a:r>
            <a:r>
              <a:rPr lang="pl-PL" sz="900" dirty="0" smtClean="0"/>
              <a:t>, w 1997 wpisany na </a:t>
            </a:r>
            <a:r>
              <a:rPr lang="pl-PL" sz="900" dirty="0" smtClean="0">
                <a:hlinkClick r:id="rId23" tooltip="Lista światowego dziedzictwa UNESCO"/>
              </a:rPr>
              <a:t>listę światowego dziedzictwa UNESCO</a:t>
            </a:r>
            <a:r>
              <a:rPr lang="pl-PL" sz="900" dirty="0" smtClean="0"/>
              <a:t>; od 1961 siedziba </a:t>
            </a:r>
            <a:r>
              <a:rPr lang="pl-PL" sz="900" dirty="0" smtClean="0">
                <a:hlinkClick r:id="rId24" tooltip="Muzeum Zamkowe w Malborku"/>
              </a:rPr>
              <a:t>Muzeum Zamkowego w Malborku</a:t>
            </a:r>
            <a:r>
              <a:rPr lang="pl-PL" sz="900" dirty="0" smtClean="0"/>
              <a:t>.</a:t>
            </a:r>
          </a:p>
          <a:p>
            <a:r>
              <a:rPr lang="pl-PL" sz="900" dirty="0" smtClean="0"/>
              <a:t>W 1286 na południe od zamku </a:t>
            </a:r>
            <a:r>
              <a:rPr lang="pl-PL" sz="900" dirty="0" smtClean="0">
                <a:hlinkClick r:id="rId25" tooltip="Lokacja (historia)"/>
              </a:rPr>
              <a:t>lokowano</a:t>
            </a:r>
            <a:r>
              <a:rPr lang="pl-PL" sz="900" dirty="0" smtClean="0"/>
              <a:t> Malbork (Stare Miasto), którego </a:t>
            </a:r>
            <a:r>
              <a:rPr lang="pl-PL" sz="900" dirty="0" smtClean="0">
                <a:hlinkClick r:id="rId26" tooltip="Mury miejskie"/>
              </a:rPr>
              <a:t>mury miejskie</a:t>
            </a:r>
            <a:r>
              <a:rPr lang="pl-PL" sz="900" dirty="0" smtClean="0"/>
              <a:t> sprzężono z </a:t>
            </a:r>
            <a:r>
              <a:rPr lang="pl-PL" sz="900" dirty="0" smtClean="0">
                <a:hlinkClick r:id="rId27" tooltip="Mur obronny"/>
              </a:rPr>
              <a:t>murem obronnym</a:t>
            </a:r>
            <a:r>
              <a:rPr lang="pl-PL" sz="900" dirty="0" smtClean="0"/>
              <a:t> zamku w jednolity </a:t>
            </a:r>
            <a:r>
              <a:rPr lang="pl-PL" sz="900" dirty="0" smtClean="0">
                <a:hlinkClick r:id="rId28" tooltip="System obronny"/>
              </a:rPr>
              <a:t>system obronny</a:t>
            </a:r>
            <a:r>
              <a:rPr lang="pl-PL" sz="900" baseline="30000" dirty="0" smtClean="0">
                <a:hlinkClick r:id="rId16"/>
              </a:rPr>
              <a:t>[3]</a:t>
            </a:r>
            <a:r>
              <a:rPr lang="pl-PL" sz="900" dirty="0" smtClean="0"/>
              <a:t>. W 1388 na wschód od zamku założono Nowe Miasto. W latach 1626–1635 miasto i zamek otoczono </a:t>
            </a:r>
            <a:r>
              <a:rPr lang="pl-PL" sz="900" dirty="0" smtClean="0">
                <a:hlinkClick r:id="rId29" tooltip="Wał (fortyfikacja)"/>
              </a:rPr>
              <a:t>wałem fortecznym</a:t>
            </a:r>
            <a:r>
              <a:rPr lang="pl-PL" sz="900" dirty="0" smtClean="0"/>
              <a:t> o narysie </a:t>
            </a:r>
            <a:r>
              <a:rPr lang="pl-PL" sz="900" dirty="0" smtClean="0">
                <a:hlinkClick r:id="rId30" tooltip="Bastion"/>
              </a:rPr>
              <a:t>bastionowym</a:t>
            </a:r>
            <a:r>
              <a:rPr lang="pl-PL" sz="900" dirty="0" smtClean="0"/>
              <a:t>, zaś przyczółek mostowy na lewym brzegu Nogatu osłonięto </a:t>
            </a:r>
            <a:r>
              <a:rPr lang="pl-PL" sz="900" dirty="0" smtClean="0">
                <a:hlinkClick r:id="rId31" tooltip="Dzieło rogowe"/>
              </a:rPr>
              <a:t>dziełem rogowym</a:t>
            </a:r>
            <a:r>
              <a:rPr lang="pl-PL" sz="900" baseline="30000" dirty="0" smtClean="0">
                <a:hlinkClick r:id="rId16"/>
              </a:rPr>
              <a:t>[5]</a:t>
            </a:r>
            <a:r>
              <a:rPr lang="pl-PL" sz="900" dirty="0" smtClean="0"/>
              <a:t>.</a:t>
            </a:r>
          </a:p>
          <a:p>
            <a:endParaRPr lang="pl-PL" sz="1500" dirty="0"/>
          </a:p>
        </p:txBody>
      </p:sp>
      <p:pic>
        <p:nvPicPr>
          <p:cNvPr id="3078" name="Picture 6" descr="C:\Users\M Rydzewska\Desktop\images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286512" y="2071678"/>
            <a:ext cx="2563818" cy="442776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Zamek w Giżycku.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l-PL" sz="900" dirty="0" smtClean="0"/>
              <a:t>Zamek prokuratorski został zbudowany przez </a:t>
            </a:r>
            <a:r>
              <a:rPr lang="pl-PL" sz="900" dirty="0" smtClean="0">
                <a:hlinkClick r:id="rId2" tooltip="Zakon krzyżacki"/>
              </a:rPr>
              <a:t>zakon krzyżacki</a:t>
            </a:r>
            <a:r>
              <a:rPr lang="pl-PL" sz="900" dirty="0" smtClean="0"/>
              <a:t> około połowy </a:t>
            </a:r>
            <a:r>
              <a:rPr lang="pl-PL" sz="900" dirty="0" smtClean="0">
                <a:hlinkClick r:id="rId3" tooltip="XIV wiek"/>
              </a:rPr>
              <a:t>XIV </a:t>
            </a:r>
            <a:r>
              <a:rPr lang="pl-PL" sz="900" dirty="0" err="1" smtClean="0">
                <a:hlinkClick r:id="rId3" tooltip="XIV wiek"/>
              </a:rPr>
              <a:t>wieku</a:t>
            </a:r>
            <a:r>
              <a:rPr lang="pl-PL" sz="900" dirty="0" err="1" smtClean="0"/>
              <a:t>na</a:t>
            </a:r>
            <a:r>
              <a:rPr lang="pl-PL" sz="900" dirty="0" smtClean="0"/>
              <a:t>, co wskazuje wzmianka z 1340 roku o rezydującym tu </a:t>
            </a:r>
            <a:r>
              <a:rPr lang="pl-PL" sz="900" dirty="0" smtClean="0">
                <a:hlinkClick r:id="rId4" tooltip="Prokurator krzyżacki"/>
              </a:rPr>
              <a:t>prokuratorze </a:t>
            </a:r>
            <a:r>
              <a:rPr lang="pl-PL" sz="900" dirty="0" err="1" smtClean="0">
                <a:hlinkClick r:id="rId4" tooltip="Prokurator krzyżacki"/>
              </a:rPr>
              <a:t>krzyżackim</a:t>
            </a:r>
            <a:r>
              <a:rPr lang="pl-PL" sz="900" dirty="0" err="1" smtClean="0"/>
              <a:t>pełniącym</a:t>
            </a:r>
            <a:r>
              <a:rPr lang="pl-PL" sz="900" dirty="0" smtClean="0"/>
              <a:t> rolę sądowniczą, dowódczą i administracyjną. Nie jest jednak pewne czy istniał on wtedy w miejscu dzisiejszego zamku. Fortyfikację tę zniszczyli Litwini w 1366 roku, po czym przez kilkadziesiąt lat nie jest wzmiankowana, aż do roku 1400. Wtedy istniał już </a:t>
            </a:r>
            <a:r>
              <a:rPr lang="pl-PL" sz="900" dirty="0" smtClean="0">
                <a:hlinkClick r:id="rId5" tooltip="Architektura gotycka"/>
              </a:rPr>
              <a:t>gotycki budynek</a:t>
            </a:r>
            <a:r>
              <a:rPr lang="pl-PL" sz="900" dirty="0" smtClean="0"/>
              <a:t> w miejscu dzisiejszego zamku. W czasie </a:t>
            </a:r>
            <a:r>
              <a:rPr lang="pl-PL" sz="900" dirty="0" smtClean="0">
                <a:hlinkClick r:id="rId6" tooltip="Wojna trzynastoletnia"/>
              </a:rPr>
              <a:t>wojny trzynastoletniej</a:t>
            </a:r>
            <a:r>
              <a:rPr lang="pl-PL" sz="900" dirty="0" smtClean="0"/>
              <a:t> pomiędzy Królestwem Polskim i Zakonem Krzyżackim okoliczna ludność spaliła zamek w </a:t>
            </a:r>
            <a:r>
              <a:rPr lang="pl-PL" sz="900" dirty="0" smtClean="0">
                <a:hlinkClick r:id="rId7" tooltip="1455"/>
              </a:rPr>
              <a:t>1455</a:t>
            </a:r>
            <a:r>
              <a:rPr lang="pl-PL" sz="900" dirty="0" smtClean="0"/>
              <a:t> roku. Zniszczenia były tak duże, że kolejny prokurator krzyżacki był wzmiankowany dopiero w 1489 roku. Od 1513 roku zamek przeszedł w ręce zarządców świeckich, a w 1560 przebudowany. W </a:t>
            </a:r>
            <a:r>
              <a:rPr lang="pl-PL" sz="900" dirty="0" smtClean="0">
                <a:hlinkClick r:id="rId8" tooltip="1614"/>
              </a:rPr>
              <a:t>1614</a:t>
            </a:r>
            <a:r>
              <a:rPr lang="pl-PL" sz="900" dirty="0" smtClean="0"/>
              <a:t> obiekt został przebudowany w stylu </a:t>
            </a:r>
            <a:r>
              <a:rPr lang="pl-PL" sz="900" dirty="0" smtClean="0">
                <a:hlinkClick r:id="rId9" tooltip="Renesans"/>
              </a:rPr>
              <a:t>renesansowym</a:t>
            </a:r>
            <a:r>
              <a:rPr lang="pl-PL" sz="900" dirty="0" smtClean="0"/>
              <a:t> na dwór myśliwski. Częściowo przekształcony w połowie </a:t>
            </a:r>
            <a:r>
              <a:rPr lang="pl-PL" sz="900" dirty="0" smtClean="0">
                <a:hlinkClick r:id="rId10" tooltip="XIX wiek"/>
              </a:rPr>
              <a:t>XIX wieku</a:t>
            </a:r>
            <a:r>
              <a:rPr lang="pl-PL" sz="900" dirty="0" smtClean="0"/>
              <a:t> był użytkowany przez oficerów </a:t>
            </a:r>
            <a:r>
              <a:rPr lang="pl-PL" sz="900" u="sng" dirty="0" smtClean="0">
                <a:hlinkClick r:id="rId11" tooltip="Twierdza Boyen"/>
              </a:rPr>
              <a:t>Twierdzy </a:t>
            </a:r>
            <a:r>
              <a:rPr lang="pl-PL" sz="900" u="sng" dirty="0" err="1" smtClean="0">
                <a:hlinkClick r:id="rId11" tooltip="Twierdza Boyen"/>
              </a:rPr>
              <a:t>Boyen</a:t>
            </a:r>
            <a:r>
              <a:rPr lang="pl-PL" sz="900" dirty="0" smtClean="0"/>
              <a:t>.</a:t>
            </a:r>
          </a:p>
          <a:p>
            <a:r>
              <a:rPr lang="pl-PL" sz="900" dirty="0" smtClean="0"/>
              <a:t>Po 1945 roku zamek był opuszczony. Po remoncie w latach 60. XX wieku mieścił się w nim hotel. W dniu 24 maja 1979 roku został wpisany do rejestru zabytków. W 2008 roku uszkodzeniu uległa jedna ze ścian. W latach </a:t>
            </a:r>
            <a:r>
              <a:rPr lang="pl-PL" sz="900" dirty="0" smtClean="0">
                <a:hlinkClick r:id="rId12" tooltip="2009"/>
              </a:rPr>
              <a:t>2009</a:t>
            </a:r>
            <a:r>
              <a:rPr lang="pl-PL" sz="900" dirty="0" smtClean="0"/>
              <a:t>-</a:t>
            </a:r>
            <a:r>
              <a:rPr lang="pl-PL" sz="900" dirty="0" smtClean="0">
                <a:hlinkClick r:id="rId13" tooltip="2011"/>
              </a:rPr>
              <a:t>2011</a:t>
            </a:r>
            <a:r>
              <a:rPr lang="pl-PL" sz="900" dirty="0" smtClean="0"/>
              <a:t> odbudowany z przeznaczeniem na </a:t>
            </a:r>
            <a:r>
              <a:rPr lang="pl-PL" sz="900" dirty="0" smtClean="0">
                <a:hlinkClick r:id="rId14" tooltip="Hotel"/>
              </a:rPr>
              <a:t>hotel</a:t>
            </a:r>
            <a:r>
              <a:rPr lang="pl-PL" sz="900" dirty="0" smtClean="0"/>
              <a:t>.</a:t>
            </a:r>
          </a:p>
          <a:p>
            <a:pPr>
              <a:buNone/>
            </a:pPr>
            <a:endParaRPr lang="pl-PL" sz="1500" dirty="0"/>
          </a:p>
        </p:txBody>
      </p:sp>
      <p:pic>
        <p:nvPicPr>
          <p:cNvPr id="1027" name="Picture 3" descr="C:\Users\M Rydzewska\Desktop\imgres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929322" y="1857364"/>
            <a:ext cx="2786082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 </a:t>
            </a:r>
            <a:r>
              <a:rPr lang="pl-PL" dirty="0" err="1" smtClean="0"/>
              <a:t>Kwizyn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l-PL" sz="1700" dirty="0" smtClean="0"/>
              <a:t>Zamek zaczęto budować ok. </a:t>
            </a:r>
            <a:r>
              <a:rPr lang="pl-PL" sz="1700" dirty="0" smtClean="0">
                <a:hlinkClick r:id="rId2" tooltip="1233"/>
              </a:rPr>
              <a:t>1233</a:t>
            </a:r>
            <a:r>
              <a:rPr lang="pl-PL" sz="1700" dirty="0" smtClean="0"/>
              <a:t>, ukończono w drugiej połowie </a:t>
            </a:r>
            <a:r>
              <a:rPr lang="pl-PL" sz="1700" dirty="0" smtClean="0">
                <a:hlinkClick r:id="rId3" tooltip="XIV wiek"/>
              </a:rPr>
              <a:t>XIV</a:t>
            </a:r>
            <a:r>
              <a:rPr lang="pl-PL" sz="1700" dirty="0" smtClean="0"/>
              <a:t> w. Skrzydła południowe i wschodnie zostały rozebrane w końcu </a:t>
            </a:r>
            <a:r>
              <a:rPr lang="pl-PL" sz="1700" dirty="0" smtClean="0">
                <a:hlinkClick r:id="rId4" tooltip="XVIII wiek"/>
              </a:rPr>
              <a:t>XVIII</a:t>
            </a:r>
            <a:r>
              <a:rPr lang="pl-PL" sz="1700" dirty="0" smtClean="0"/>
              <a:t> w., od tego czasu wnętrza kilkakrotnie przebudowywano na potrzeby urzędów, a w latach </a:t>
            </a:r>
            <a:r>
              <a:rPr lang="pl-PL" sz="1700" dirty="0" smtClean="0">
                <a:hlinkClick r:id="rId5" tooltip="1855"/>
              </a:rPr>
              <a:t>1855</a:t>
            </a:r>
            <a:r>
              <a:rPr lang="pl-PL" sz="1700" dirty="0" smtClean="0"/>
              <a:t>-</a:t>
            </a:r>
            <a:r>
              <a:rPr lang="pl-PL" sz="1700" dirty="0" smtClean="0">
                <a:hlinkClick r:id="rId6" tooltip="1875"/>
              </a:rPr>
              <a:t>1875</a:t>
            </a:r>
            <a:r>
              <a:rPr lang="pl-PL" sz="1700" dirty="0" smtClean="0"/>
              <a:t> budowlę poddano rekonstrukcji. Obecnie mieści się tutaj muzeum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8435" name="Picture 3" descr="C:\Users\M Rydzewsk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1785926"/>
            <a:ext cx="2643206" cy="464346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Autor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Kajetan </a:t>
            </a:r>
            <a:r>
              <a:rPr lang="pl-PL" dirty="0" err="1" smtClean="0"/>
              <a:t>Andryszkiewicz</a:t>
            </a:r>
            <a:endParaRPr lang="pl-PL" dirty="0" smtClean="0"/>
          </a:p>
          <a:p>
            <a:r>
              <a:rPr lang="pl-PL" dirty="0" smtClean="0"/>
              <a:t>Informacje </a:t>
            </a:r>
            <a:r>
              <a:rPr lang="pl-PL" dirty="0" err="1" smtClean="0"/>
              <a:t>Wikipedia</a:t>
            </a:r>
            <a:endParaRPr lang="pl-PL" dirty="0"/>
          </a:p>
        </p:txBody>
      </p:sp>
      <p:sp>
        <p:nvSpPr>
          <p:cNvPr id="2050" name="AutoShape 2" descr="Znalezione obrazy dla zapytania Kajetan andryszkiewi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Znalezione obrazy dla zapytania Kajetan andryszkiewi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3" name="Picture 5" descr="C:\Users\M Rydzewsk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928802"/>
            <a:ext cx="3071802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75</Words>
  <Application>Microsoft Office PowerPoint</Application>
  <PresentationFormat>Pokaz na ekranie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Odlewnia metali</vt:lpstr>
      <vt:lpstr>Zamki Krzyżackie na   Mazurach </vt:lpstr>
      <vt:lpstr>Zamek krzyżacki w Nidzicy powstał w 1409 roku</vt:lpstr>
      <vt:lpstr>Zamek w Rynie. </vt:lpstr>
      <vt:lpstr>Zamek w Malborku .</vt:lpstr>
      <vt:lpstr>Zamek w Giżycku. </vt:lpstr>
      <vt:lpstr>                     Kwizyn</vt:lpstr>
      <vt:lpstr>                    Autor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 na mazurach</dc:title>
  <dc:creator>M Rydzewska</dc:creator>
  <cp:lastModifiedBy>M Rydzewska</cp:lastModifiedBy>
  <cp:revision>8</cp:revision>
  <dcterms:created xsi:type="dcterms:W3CDTF">2015-11-17T08:25:44Z</dcterms:created>
  <dcterms:modified xsi:type="dcterms:W3CDTF">2015-11-24T08:13:43Z</dcterms:modified>
</cp:coreProperties>
</file>